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61" r:id="rId6"/>
    <p:sldId id="262" r:id="rId7"/>
    <p:sldId id="267" r:id="rId8"/>
    <p:sldId id="268" r:id="rId9"/>
    <p:sldId id="269" r:id="rId10"/>
    <p:sldId id="270" r:id="rId11"/>
    <p:sldId id="273" r:id="rId12"/>
    <p:sldId id="274" r:id="rId13"/>
    <p:sldId id="284" r:id="rId14"/>
    <p:sldId id="285" r:id="rId15"/>
    <p:sldId id="282" r:id="rId16"/>
    <p:sldId id="283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8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8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63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318AD0-41E0-42AA-9DC1-092E3227AB07}" type="doc">
      <dgm:prSet loTypeId="urn:microsoft.com/office/officeart/2005/8/layout/hList1" loCatId="list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zh-CN" altLang="en-US"/>
        </a:p>
      </dgm:t>
    </dgm:pt>
    <dgm:pt modelId="{B9245F15-026E-4247-A8D8-37A36BFA93AE}">
      <dgm:prSet phldrT="[文本]"/>
      <dgm:spPr/>
      <dgm:t>
        <a:bodyPr/>
        <a:lstStyle/>
        <a:p>
          <a:r>
            <a:rPr lang="zh-CN" altLang="en-US" b="1" dirty="0" smtClean="0"/>
            <a:t>函授站</a:t>
          </a:r>
          <a:endParaRPr lang="zh-CN" altLang="en-US" b="1" dirty="0"/>
        </a:p>
      </dgm:t>
    </dgm:pt>
    <dgm:pt modelId="{291ED933-0C49-493A-8902-BD0A2E55AE3A}" cxnId="{D9A1BEB6-3617-47AE-A077-2CD3F28F000A}" type="parTrans">
      <dgm:prSet/>
      <dgm:spPr/>
      <dgm:t>
        <a:bodyPr/>
        <a:lstStyle/>
        <a:p>
          <a:endParaRPr lang="zh-CN" altLang="en-US"/>
        </a:p>
      </dgm:t>
    </dgm:pt>
    <dgm:pt modelId="{1C35019F-03F2-454C-B242-97EA12A43DEF}" cxnId="{D9A1BEB6-3617-47AE-A077-2CD3F28F000A}" type="sibTrans">
      <dgm:prSet/>
      <dgm:spPr/>
      <dgm:t>
        <a:bodyPr/>
        <a:lstStyle/>
        <a:p>
          <a:endParaRPr lang="zh-CN" altLang="en-US"/>
        </a:p>
      </dgm:t>
    </dgm:pt>
    <dgm:pt modelId="{8D4C2F7F-850B-4145-B4D5-85A10CF9F8F2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2800" b="1" dirty="0" smtClean="0">
              <a:solidFill>
                <a:srgbClr val="FF0000"/>
              </a:solidFill>
            </a:rPr>
            <a:t>论文成绩导入</a:t>
          </a:r>
          <a:r>
            <a:rPr lang="zh-CN" altLang="en-US" sz="2800" b="1" dirty="0">
              <a:solidFill>
                <a:srgbClr val="FF0000"/>
              </a:solidFill>
            </a:rPr>
            <a:t/>
          </a:r>
          <a:endParaRPr lang="zh-CN" altLang="en-US" sz="2800" b="1" dirty="0">
            <a:solidFill>
              <a:srgbClr val="FF0000"/>
            </a:solidFill>
          </a:endParaRPr>
        </a:p>
      </dgm:t>
    </dgm:pt>
    <dgm:pt modelId="{40ACB0B7-F9FE-4956-8BFB-950705CC9B75}" cxnId="{66187332-E058-41D4-BF01-1AB610F8E20C}" type="parTrans">
      <dgm:prSet/>
      <dgm:spPr/>
      <dgm:t>
        <a:bodyPr/>
        <a:lstStyle/>
        <a:p>
          <a:endParaRPr lang="zh-CN" altLang="en-US"/>
        </a:p>
      </dgm:t>
    </dgm:pt>
    <dgm:pt modelId="{22265D1D-86A8-4564-97E4-0F06F281D836}" cxnId="{66187332-E058-41D4-BF01-1AB610F8E20C}" type="sibTrans">
      <dgm:prSet/>
      <dgm:spPr/>
      <dgm:t>
        <a:bodyPr/>
        <a:lstStyle/>
        <a:p>
          <a:endParaRPr lang="zh-CN" altLang="en-US"/>
        </a:p>
      </dgm:t>
    </dgm:pt>
    <dgm:pt modelId="{C5967BFA-C0D8-4CC8-92F1-ABDB1F992DEB}">
      <dgm:prSet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2800" b="1" dirty="0" smtClean="0">
              <a:solidFill>
                <a:srgbClr val="FF0000"/>
              </a:solidFill>
            </a:rPr>
            <a:t>论文范围查询</a:t>
          </a:r>
          <a:r>
            <a:rPr lang="zh-CN" altLang="en-US" sz="2800" b="1" dirty="0">
              <a:solidFill>
                <a:srgbClr val="FF0000"/>
              </a:solidFill>
            </a:rPr>
            <a:t/>
          </a:r>
          <a:endParaRPr lang="zh-CN" altLang="en-US" sz="2800" b="1" dirty="0">
            <a:solidFill>
              <a:srgbClr val="FF0000"/>
            </a:solidFill>
          </a:endParaRPr>
        </a:p>
      </dgm:t>
    </dgm:pt>
    <dgm:pt modelId="{8A4AC0B1-ABB7-49A9-BF24-3436369C5F57}" cxnId="{EADC8319-4AE6-42D4-9E68-E68F74FD6610}" type="parTrans">
      <dgm:prSet/>
      <dgm:spPr/>
    </dgm:pt>
    <dgm:pt modelId="{0FE4B143-E03A-4DF0-A2D3-E88FC917A6C9}" cxnId="{EADC8319-4AE6-42D4-9E68-E68F74FD6610}" type="sibTrans">
      <dgm:prSet/>
      <dgm:spPr/>
    </dgm:pt>
    <dgm:pt modelId="{4595FC34-13CD-4092-ACAA-2EDFE472787C}">
      <dgm:prSet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2800" b="1" dirty="0" smtClean="0">
              <a:solidFill>
                <a:srgbClr val="FF0000"/>
              </a:solidFill>
            </a:rPr>
            <a:t>论文稿件管理</a:t>
          </a:r>
          <a:r>
            <a:rPr lang="zh-CN" altLang="en-US" sz="2800" b="1" dirty="0">
              <a:solidFill>
                <a:srgbClr val="FF0000"/>
              </a:solidFill>
            </a:rPr>
            <a:t/>
          </a:r>
          <a:endParaRPr lang="zh-CN" altLang="en-US" sz="2800" b="1" dirty="0">
            <a:solidFill>
              <a:srgbClr val="FF0000"/>
            </a:solidFill>
          </a:endParaRPr>
        </a:p>
      </dgm:t>
    </dgm:pt>
    <dgm:pt modelId="{D87E72B6-EF34-49E6-A2C9-05D5CA1E7CBE}" cxnId="{2212C350-0630-4DE4-BA10-B2303F96CEE0}" type="parTrans">
      <dgm:prSet/>
      <dgm:spPr/>
    </dgm:pt>
    <dgm:pt modelId="{7A5DF80A-7A8A-432B-BADD-CCFBEA04A743}" cxnId="{2212C350-0630-4DE4-BA10-B2303F96CEE0}" type="sibTrans">
      <dgm:prSet/>
      <dgm:spPr/>
    </dgm:pt>
    <dgm:pt modelId="{107EC0BD-9E0A-4A84-B7BF-501F216FEB98}">
      <dgm:prSet phldrT="[文本]"/>
      <dgm:spPr/>
      <dgm:t>
        <a:bodyPr/>
        <a:lstStyle/>
        <a:p>
          <a:r>
            <a:rPr lang="zh-CN" altLang="en-US" b="1" dirty="0" smtClean="0"/>
            <a:t>学生</a:t>
          </a:r>
          <a:endParaRPr lang="zh-CN" altLang="en-US" b="1" dirty="0"/>
        </a:p>
      </dgm:t>
    </dgm:pt>
    <dgm:pt modelId="{38CD74A6-88E5-49D6-9672-4B5F03034151}" cxnId="{E988F3D8-86D3-4367-94A7-700C447D30EB}" type="parTrans">
      <dgm:prSet/>
      <dgm:spPr/>
      <dgm:t>
        <a:bodyPr/>
        <a:lstStyle/>
        <a:p>
          <a:endParaRPr lang="zh-CN" altLang="en-US"/>
        </a:p>
      </dgm:t>
    </dgm:pt>
    <dgm:pt modelId="{A5C1CADE-54AB-47F7-ACC5-52F2F0D8D16B}" cxnId="{E988F3D8-86D3-4367-94A7-700C447D30EB}" type="sibTrans">
      <dgm:prSet/>
      <dgm:spPr/>
      <dgm:t>
        <a:bodyPr/>
        <a:lstStyle/>
        <a:p>
          <a:endParaRPr lang="zh-CN" altLang="en-US"/>
        </a:p>
      </dgm:t>
    </dgm:pt>
    <dgm:pt modelId="{96F4232C-0906-48A1-8399-7A016C81E402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2800" b="1" dirty="0" smtClean="0">
              <a:solidFill>
                <a:srgbClr val="FF0000"/>
              </a:solidFill>
              <a:sym typeface="+mn-ea"/>
            </a:rPr>
            <a:t>论文稿件上传</a:t>
          </a:r>
          <a:r>
            <a:rPr lang="zh-CN" altLang="en-US" sz="2800" b="1" dirty="0">
              <a:solidFill>
                <a:srgbClr val="FF0000"/>
              </a:solidFill>
            </a:rPr>
            <a:t/>
          </a:r>
          <a:endParaRPr lang="zh-CN" altLang="en-US" sz="2800" b="1" dirty="0">
            <a:solidFill>
              <a:srgbClr val="FF0000"/>
            </a:solidFill>
          </a:endParaRPr>
        </a:p>
      </dgm:t>
    </dgm:pt>
    <dgm:pt modelId="{EDA6BC6F-CA20-48B9-9ECB-83E6E3CA71A7}" cxnId="{1A3A349E-864C-48AB-875C-B6BE7078AB1B}" type="parTrans">
      <dgm:prSet/>
      <dgm:spPr/>
      <dgm:t>
        <a:bodyPr/>
        <a:lstStyle/>
        <a:p>
          <a:endParaRPr lang="zh-CN" altLang="en-US"/>
        </a:p>
      </dgm:t>
    </dgm:pt>
    <dgm:pt modelId="{ECFD94C0-CEAD-49E4-9AA4-80D23F131C59}" cxnId="{1A3A349E-864C-48AB-875C-B6BE7078AB1B}" type="sibTrans">
      <dgm:prSet/>
      <dgm:spPr/>
      <dgm:t>
        <a:bodyPr/>
        <a:lstStyle/>
        <a:p>
          <a:endParaRPr lang="zh-CN" altLang="en-US"/>
        </a:p>
      </dgm:t>
    </dgm:pt>
    <dgm:pt modelId="{E58602D0-9CBF-4102-91BC-EC2493ABCC3B}">
      <dgm:prSet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2800" b="1" dirty="0" smtClean="0"/>
            <a:t>论文成绩查询</a:t>
          </a:r>
          <a:endParaRPr lang="zh-CN" altLang="en-US" sz="2800" b="1" dirty="0" smtClean="0"/>
        </a:p>
      </dgm:t>
    </dgm:pt>
    <dgm:pt modelId="{F15116D1-47DA-41D8-B420-F99100610D19}" cxnId="{DE3F7DBE-433B-4EC4-9ACA-EC85EEC4EFB4}" type="parTrans">
      <dgm:prSet/>
      <dgm:spPr/>
    </dgm:pt>
    <dgm:pt modelId="{1EBEBED0-E003-4C78-BDD3-A46E36F57021}" cxnId="{DE3F7DBE-433B-4EC4-9ACA-EC85EEC4EFB4}" type="sibTrans">
      <dgm:prSet/>
      <dgm:spPr/>
    </dgm:pt>
    <dgm:pt modelId="{0A0B3D5D-3FDD-4A2F-9DD3-9862345DB657}">
      <dgm:prSet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2800" b="1" dirty="0"/>
            <a:t/>
          </a:r>
          <a:endParaRPr lang="zh-CN" altLang="en-US" sz="2800" b="1" dirty="0"/>
        </a:p>
      </dgm:t>
    </dgm:pt>
    <dgm:pt modelId="{C2A9DF43-99EA-4A87-8C06-7B8C20BD2A7C}" cxnId="{FAA749D1-792D-45F9-9591-4FFBA33847F2}" type="parTrans">
      <dgm:prSet/>
      <dgm:spPr/>
    </dgm:pt>
    <dgm:pt modelId="{5E7F92E1-B687-415D-A887-2005CF0309D0}" cxnId="{FAA749D1-792D-45F9-9591-4FFBA33847F2}" type="sibTrans">
      <dgm:prSet/>
      <dgm:spPr/>
    </dgm:pt>
    <dgm:pt modelId="{B8EA4405-9FD4-421B-A3B9-4C2431EA3669}">
      <dgm:prSet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2800" dirty="0"/>
            <a:t/>
          </a:r>
          <a:endParaRPr lang="zh-CN" altLang="en-US" sz="2800" dirty="0"/>
        </a:p>
      </dgm:t>
    </dgm:pt>
    <dgm:pt modelId="{FD1AEEEF-6EAA-45F4-A98E-86919D12B082}" cxnId="{3B03A8CE-328F-4292-8748-C35E2E8A9269}" type="parTrans">
      <dgm:prSet/>
      <dgm:spPr/>
    </dgm:pt>
    <dgm:pt modelId="{1430BAD1-7BF8-42DA-8BB2-4FAB3E6A68A7}" cxnId="{3B03A8CE-328F-4292-8748-C35E2E8A9269}" type="sibTrans">
      <dgm:prSet/>
      <dgm:spPr/>
    </dgm:pt>
    <dgm:pt modelId="{D0807B81-C84E-4485-8314-F75825AB1A9B}" type="pres">
      <dgm:prSet presAssocID="{48318AD0-41E0-42AA-9DC1-092E3227AB0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C5DF932-FB75-4AB9-A803-33DFBEF7DCBD}" type="pres">
      <dgm:prSet presAssocID="{B9245F15-026E-4247-A8D8-37A36BFA93AE}" presName="composite" presStyleCnt="0"/>
      <dgm:spPr/>
      <dgm:t>
        <a:bodyPr/>
        <a:lstStyle/>
        <a:p>
          <a:endParaRPr lang="zh-CN" altLang="en-US"/>
        </a:p>
      </dgm:t>
    </dgm:pt>
    <dgm:pt modelId="{58EC6380-318D-4137-9318-B9B6472B0A44}" type="pres">
      <dgm:prSet presAssocID="{B9245F15-026E-4247-A8D8-37A36BFA93AE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99DDDB-C8F0-40C8-AF7D-F481AE777949}" type="pres">
      <dgm:prSet presAssocID="{B9245F15-026E-4247-A8D8-37A36BFA93AE}" presName="desTx" presStyleLbl="alignAccFollowNode1" presStyleIdx="0" presStyleCnt="2" custLinFactNeighborX="750" custLinFactNeighborY="-109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9D3E8EB-0155-4A97-BF2B-A6B1B21D93EC}" type="pres">
      <dgm:prSet presAssocID="{1C35019F-03F2-454C-B242-97EA12A43DEF}" presName="space" presStyleCnt="0"/>
      <dgm:spPr/>
      <dgm:t>
        <a:bodyPr/>
        <a:lstStyle/>
        <a:p>
          <a:endParaRPr lang="zh-CN" altLang="en-US"/>
        </a:p>
      </dgm:t>
    </dgm:pt>
    <dgm:pt modelId="{C1DD9DB0-2912-42DC-B1D6-9254616EEE87}" type="pres">
      <dgm:prSet presAssocID="{107EC0BD-9E0A-4A84-B7BF-501F216FEB98}" presName="composite" presStyleCnt="0"/>
      <dgm:spPr/>
      <dgm:t>
        <a:bodyPr/>
        <a:lstStyle/>
        <a:p>
          <a:endParaRPr lang="zh-CN" altLang="en-US"/>
        </a:p>
      </dgm:t>
    </dgm:pt>
    <dgm:pt modelId="{BA282C0A-D263-42E6-8233-6EEAC54A4604}" type="pres">
      <dgm:prSet presAssocID="{107EC0BD-9E0A-4A84-B7BF-501F216FEB9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E64F1E1-EF8C-4BCB-998A-32C7CE884603}" type="pres">
      <dgm:prSet presAssocID="{107EC0BD-9E0A-4A84-B7BF-501F216FEB98}" presName="desTx" presStyleLbl="alignAccFollowNode1" presStyleIdx="1" presStyleCnt="2" custLinFactNeighborX="148" custLinFactNeighborY="-232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9A1BEB6-3617-47AE-A077-2CD3F28F000A}" srcId="{48318AD0-41E0-42AA-9DC1-092E3227AB07}" destId="{B9245F15-026E-4247-A8D8-37A36BFA93AE}" srcOrd="0" destOrd="0" parTransId="{291ED933-0C49-493A-8902-BD0A2E55AE3A}" sibTransId="{1C35019F-03F2-454C-B242-97EA12A43DEF}"/>
    <dgm:cxn modelId="{66187332-E058-41D4-BF01-1AB610F8E20C}" srcId="{B9245F15-026E-4247-A8D8-37A36BFA93AE}" destId="{8D4C2F7F-850B-4145-B4D5-85A10CF9F8F2}" srcOrd="0" destOrd="0" parTransId="{40ACB0B7-F9FE-4956-8BFB-950705CC9B75}" sibTransId="{22265D1D-86A8-4564-97E4-0F06F281D836}"/>
    <dgm:cxn modelId="{EADC8319-4AE6-42D4-9E68-E68F74FD6610}" srcId="{B9245F15-026E-4247-A8D8-37A36BFA93AE}" destId="{C5967BFA-C0D8-4CC8-92F1-ABDB1F992DEB}" srcOrd="1" destOrd="0" parTransId="{8A4AC0B1-ABB7-49A9-BF24-3436369C5F57}" sibTransId="{0FE4B143-E03A-4DF0-A2D3-E88FC917A6C9}"/>
    <dgm:cxn modelId="{2212C350-0630-4DE4-BA10-B2303F96CEE0}" srcId="{B9245F15-026E-4247-A8D8-37A36BFA93AE}" destId="{4595FC34-13CD-4092-ACAA-2EDFE472787C}" srcOrd="2" destOrd="0" parTransId="{D87E72B6-EF34-49E6-A2C9-05D5CA1E7CBE}" sibTransId="{7A5DF80A-7A8A-432B-BADD-CCFBEA04A743}"/>
    <dgm:cxn modelId="{E988F3D8-86D3-4367-94A7-700C447D30EB}" srcId="{48318AD0-41E0-42AA-9DC1-092E3227AB07}" destId="{107EC0BD-9E0A-4A84-B7BF-501F216FEB98}" srcOrd="1" destOrd="0" parTransId="{38CD74A6-88E5-49D6-9672-4B5F03034151}" sibTransId="{A5C1CADE-54AB-47F7-ACC5-52F2F0D8D16B}"/>
    <dgm:cxn modelId="{1A3A349E-864C-48AB-875C-B6BE7078AB1B}" srcId="{107EC0BD-9E0A-4A84-B7BF-501F216FEB98}" destId="{96F4232C-0906-48A1-8399-7A016C81E402}" srcOrd="0" destOrd="1" parTransId="{EDA6BC6F-CA20-48B9-9ECB-83E6E3CA71A7}" sibTransId="{ECFD94C0-CEAD-49E4-9AA4-80D23F131C59}"/>
    <dgm:cxn modelId="{DE3F7DBE-433B-4EC4-9ACA-EC85EEC4EFB4}" srcId="{107EC0BD-9E0A-4A84-B7BF-501F216FEB98}" destId="{E58602D0-9CBF-4102-91BC-EC2493ABCC3B}" srcOrd="1" destOrd="1" parTransId="{F15116D1-47DA-41D8-B420-F99100610D19}" sibTransId="{1EBEBED0-E003-4C78-BDD3-A46E36F57021}"/>
    <dgm:cxn modelId="{FAA749D1-792D-45F9-9591-4FFBA33847F2}" srcId="{107EC0BD-9E0A-4A84-B7BF-501F216FEB98}" destId="{0A0B3D5D-3FDD-4A2F-9DD3-9862345DB657}" srcOrd="2" destOrd="1" parTransId="{C2A9DF43-99EA-4A87-8C06-7B8C20BD2A7C}" sibTransId="{5E7F92E1-B687-415D-A887-2005CF0309D0}"/>
    <dgm:cxn modelId="{3B03A8CE-328F-4292-8748-C35E2E8A9269}" srcId="{107EC0BD-9E0A-4A84-B7BF-501F216FEB98}" destId="{B8EA4405-9FD4-421B-A3B9-4C2431EA3669}" srcOrd="3" destOrd="1" parTransId="{FD1AEEEF-6EAA-45F4-A98E-86919D12B082}" sibTransId="{1430BAD1-7BF8-42DA-8BB2-4FAB3E6A68A7}"/>
    <dgm:cxn modelId="{E55A1925-FB25-49CB-A975-7DF75FC9A075}" type="presOf" srcId="{48318AD0-41E0-42AA-9DC1-092E3227AB07}" destId="{D0807B81-C84E-4485-8314-F75825AB1A9B}" srcOrd="0" destOrd="0" presId="urn:microsoft.com/office/officeart/2005/8/layout/hList1"/>
    <dgm:cxn modelId="{8F2BE3D2-B4C9-43FD-9A1E-7BE176E78E40}" type="presParOf" srcId="{D0807B81-C84E-4485-8314-F75825AB1A9B}" destId="{CC5DF932-FB75-4AB9-A803-33DFBEF7DCBD}" srcOrd="0" destOrd="0" presId="urn:microsoft.com/office/officeart/2005/8/layout/hList1"/>
    <dgm:cxn modelId="{451FB7C6-F6C9-41A8-BE11-7125E7928C28}" type="presParOf" srcId="{CC5DF932-FB75-4AB9-A803-33DFBEF7DCBD}" destId="{58EC6380-318D-4137-9318-B9B6472B0A44}" srcOrd="0" destOrd="0" presId="urn:microsoft.com/office/officeart/2005/8/layout/hList1"/>
    <dgm:cxn modelId="{1F763038-E718-4611-9264-B2EB7A062B7A}" type="presOf" srcId="{B9245F15-026E-4247-A8D8-37A36BFA93AE}" destId="{58EC6380-318D-4137-9318-B9B6472B0A44}" srcOrd="0" destOrd="0" presId="urn:microsoft.com/office/officeart/2005/8/layout/hList1"/>
    <dgm:cxn modelId="{6D5F2565-7E10-4A6C-83DF-6877E6A3F9C1}" type="presParOf" srcId="{CC5DF932-FB75-4AB9-A803-33DFBEF7DCBD}" destId="{E499DDDB-C8F0-40C8-AF7D-F481AE777949}" srcOrd="1" destOrd="0" presId="urn:microsoft.com/office/officeart/2005/8/layout/hList1"/>
    <dgm:cxn modelId="{ED557EB3-04BE-47DF-9E45-3A620B01F61C}" type="presOf" srcId="{8D4C2F7F-850B-4145-B4D5-85A10CF9F8F2}" destId="{E499DDDB-C8F0-40C8-AF7D-F481AE777949}" srcOrd="0" destOrd="0" presId="urn:microsoft.com/office/officeart/2005/8/layout/hList1"/>
    <dgm:cxn modelId="{FB14755D-D89F-48AD-96C0-DC7848374486}" type="presOf" srcId="{C5967BFA-C0D8-4CC8-92F1-ABDB1F992DEB}" destId="{E499DDDB-C8F0-40C8-AF7D-F481AE777949}" srcOrd="0" destOrd="1" presId="urn:microsoft.com/office/officeart/2005/8/layout/hList1"/>
    <dgm:cxn modelId="{97082ACF-1958-4E16-907F-A84F8E97C845}" type="presOf" srcId="{4595FC34-13CD-4092-ACAA-2EDFE472787C}" destId="{E499DDDB-C8F0-40C8-AF7D-F481AE777949}" srcOrd="0" destOrd="2" presId="urn:microsoft.com/office/officeart/2005/8/layout/hList1"/>
    <dgm:cxn modelId="{B14C28C6-13F9-4A1F-BC26-0D6007817DDC}" type="presParOf" srcId="{D0807B81-C84E-4485-8314-F75825AB1A9B}" destId="{A9D3E8EB-0155-4A97-BF2B-A6B1B21D93EC}" srcOrd="1" destOrd="0" presId="urn:microsoft.com/office/officeart/2005/8/layout/hList1"/>
    <dgm:cxn modelId="{AE4EDF13-976E-4812-8C33-B17D609B00D3}" type="presParOf" srcId="{D0807B81-C84E-4485-8314-F75825AB1A9B}" destId="{C1DD9DB0-2912-42DC-B1D6-9254616EEE87}" srcOrd="2" destOrd="0" presId="urn:microsoft.com/office/officeart/2005/8/layout/hList1"/>
    <dgm:cxn modelId="{3C04CCA8-8874-4873-B8C5-27C5EC5720A4}" type="presParOf" srcId="{C1DD9DB0-2912-42DC-B1D6-9254616EEE87}" destId="{BA282C0A-D263-42E6-8233-6EEAC54A4604}" srcOrd="0" destOrd="2" presId="urn:microsoft.com/office/officeart/2005/8/layout/hList1"/>
    <dgm:cxn modelId="{BAE5AEDD-0BFA-4B9C-ACC2-3686375714BE}" type="presOf" srcId="{107EC0BD-9E0A-4A84-B7BF-501F216FEB98}" destId="{BA282C0A-D263-42E6-8233-6EEAC54A4604}" srcOrd="0" destOrd="0" presId="urn:microsoft.com/office/officeart/2005/8/layout/hList1"/>
    <dgm:cxn modelId="{454C5122-B565-4C4F-85B3-B39D09D564A4}" type="presParOf" srcId="{C1DD9DB0-2912-42DC-B1D6-9254616EEE87}" destId="{7E64F1E1-EF8C-4BCB-998A-32C7CE884603}" srcOrd="1" destOrd="2" presId="urn:microsoft.com/office/officeart/2005/8/layout/hList1"/>
    <dgm:cxn modelId="{F7532B07-8A55-4F79-96E8-C652592A1E3B}" type="presOf" srcId="{96F4232C-0906-48A1-8399-7A016C81E402}" destId="{7E64F1E1-EF8C-4BCB-998A-32C7CE884603}" srcOrd="0" destOrd="0" presId="urn:microsoft.com/office/officeart/2005/8/layout/hList1"/>
    <dgm:cxn modelId="{06421BAD-B5B7-47BA-A753-801C933062DE}" type="presOf" srcId="{E58602D0-9CBF-4102-91BC-EC2493ABCC3B}" destId="{7E64F1E1-EF8C-4BCB-998A-32C7CE884603}" srcOrd="0" destOrd="1" presId="urn:microsoft.com/office/officeart/2005/8/layout/hList1"/>
    <dgm:cxn modelId="{2696CAAC-F368-4AB5-A6FE-707759F237D8}" type="presOf" srcId="{0A0B3D5D-3FDD-4A2F-9DD3-9862345DB657}" destId="{7E64F1E1-EF8C-4BCB-998A-32C7CE884603}" srcOrd="0" destOrd="2" presId="urn:microsoft.com/office/officeart/2005/8/layout/hList1"/>
    <dgm:cxn modelId="{130A3ACA-5CCE-4C2C-964E-25A3253FDF5D}" type="presOf" srcId="{B8EA4405-9FD4-421B-A3B9-4C2431EA3669}" destId="{7E64F1E1-EF8C-4BCB-998A-32C7CE884603}" srcOrd="0" destOrd="3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BC7C38-BB0E-4BFC-8ABB-9FF66BB6304B}" type="doc">
      <dgm:prSet loTypeId="urn:microsoft.com/office/officeart/2008/layout/PictureStrips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75DB9823-B5D8-4F11-9245-B8CB7F6D2430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/>
            <a:t>方便函授站导入论文成绩模板填写</a:t>
          </a:r>
          <a:r>
            <a:rPr lang="zh-CN" altLang="en-US" dirty="0"/>
            <a:t/>
          </a:r>
          <a:endParaRPr lang="zh-CN" altLang="en-US" dirty="0"/>
        </a:p>
      </dgm:t>
    </dgm:pt>
    <dgm:pt modelId="{6B3F4A3A-883E-4BD1-8979-B23E982458B1}" cxnId="{A57C2A46-DE88-46D2-B197-2F1BE5FBC75E}" type="parTrans">
      <dgm:prSet/>
      <dgm:spPr/>
      <dgm:t>
        <a:bodyPr/>
        <a:lstStyle/>
        <a:p>
          <a:endParaRPr lang="zh-CN" altLang="en-US"/>
        </a:p>
      </dgm:t>
    </dgm:pt>
    <dgm:pt modelId="{F8A3E5BE-2D80-4EB7-B14B-32D74E814B27}" cxnId="{A57C2A46-DE88-46D2-B197-2F1BE5FBC75E}" type="sibTrans">
      <dgm:prSet/>
      <dgm:spPr/>
      <dgm:t>
        <a:bodyPr/>
        <a:lstStyle/>
        <a:p>
          <a:endParaRPr lang="zh-CN" altLang="en-US"/>
        </a:p>
      </dgm:t>
    </dgm:pt>
    <dgm:pt modelId="{29202AF7-18B6-4BFB-938D-9D4D82C3F166}" type="pres">
      <dgm:prSet presAssocID="{E1BC7C38-BB0E-4BFC-8ABB-9FF66BB6304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A35EBC0-0102-4C0B-92BC-7107BD026B8F}" type="pres">
      <dgm:prSet presAssocID="{75DB9823-B5D8-4F11-9245-B8CB7F6D2430}" presName="composite" presStyleCnt="0"/>
      <dgm:spPr/>
    </dgm:pt>
    <dgm:pt modelId="{6DC58FD1-CB52-4A7F-90BD-38FD57B0DB71}" type="pres">
      <dgm:prSet presAssocID="{75DB9823-B5D8-4F11-9245-B8CB7F6D2430}" presName="rect1" presStyleLbl="tr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C2AA75C-FC1B-44B3-B599-645CAC875CE5}" type="pres">
      <dgm:prSet presAssocID="{75DB9823-B5D8-4F11-9245-B8CB7F6D2430}" presName="rect2" presStyleLbl="fgImgPlace1" presStyleIdx="0" presStyleCnt="1"/>
      <dgm:spPr/>
    </dgm:pt>
  </dgm:ptLst>
  <dgm:cxnLst>
    <dgm:cxn modelId="{A57C2A46-DE88-46D2-B197-2F1BE5FBC75E}" srcId="{E1BC7C38-BB0E-4BFC-8ABB-9FF66BB6304B}" destId="{75DB9823-B5D8-4F11-9245-B8CB7F6D2430}" srcOrd="0" destOrd="0" parTransId="{6B3F4A3A-883E-4BD1-8979-B23E982458B1}" sibTransId="{F8A3E5BE-2D80-4EB7-B14B-32D74E814B27}"/>
    <dgm:cxn modelId="{17D6F40F-9EAE-4297-A4C2-2832F35991D1}" type="presOf" srcId="{E1BC7C38-BB0E-4BFC-8ABB-9FF66BB6304B}" destId="{29202AF7-18B6-4BFB-938D-9D4D82C3F166}" srcOrd="0" destOrd="0" presId="urn:microsoft.com/office/officeart/2008/layout/PictureStrips"/>
    <dgm:cxn modelId="{ECD7B895-056F-4BA6-8B0F-EA05A89FA80A}" type="presParOf" srcId="{29202AF7-18B6-4BFB-938D-9D4D82C3F166}" destId="{4A35EBC0-0102-4C0B-92BC-7107BD026B8F}" srcOrd="0" destOrd="0" presId="urn:microsoft.com/office/officeart/2008/layout/PictureStrips"/>
    <dgm:cxn modelId="{AAADFB8E-2191-4FBC-8872-E11CD22E45B5}" type="presParOf" srcId="{4A35EBC0-0102-4C0B-92BC-7107BD026B8F}" destId="{6DC58FD1-CB52-4A7F-90BD-38FD57B0DB71}" srcOrd="0" destOrd="0" presId="urn:microsoft.com/office/officeart/2008/layout/PictureStrips"/>
    <dgm:cxn modelId="{7D9E481D-51C5-4CCF-BB5D-715CA7C98304}" type="presOf" srcId="{75DB9823-B5D8-4F11-9245-B8CB7F6D2430}" destId="{6DC58FD1-CB52-4A7F-90BD-38FD57B0DB71}" srcOrd="0" destOrd="0" presId="urn:microsoft.com/office/officeart/2008/layout/PictureStrips"/>
    <dgm:cxn modelId="{FF299464-1097-45AC-9B78-D68AEBD3378D}" type="presParOf" srcId="{4A35EBC0-0102-4C0B-92BC-7107BD026B8F}" destId="{6C2AA75C-FC1B-44B3-B599-645CAC875CE5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9721080" cy="5026650"/>
        <a:chOff x="0" y="0"/>
        <a:chExt cx="9721080" cy="5026650"/>
      </a:xfrm>
    </dsp:grpSpPr>
    <dsp:sp modelId="{58EC6380-318D-4137-9318-B9B6472B0A44}">
      <dsp:nvSpPr>
        <dsp:cNvPr id="3" name="矩形 2"/>
        <dsp:cNvSpPr/>
      </dsp:nvSpPr>
      <dsp:spPr bwMode="white">
        <a:xfrm>
          <a:off x="0" y="177413"/>
          <a:ext cx="4542561" cy="1817024"/>
        </a:xfrm>
        <a:prstGeom prst="rect">
          <a:avLst/>
        </a:prstGeom>
        <a:sp3d prstMaterial="translucentPowder">
          <a:bevelT w="127000" h="25400" prst="softRound"/>
        </a:sp3d>
      </dsp:spPr>
      <dsp:style>
        <a:lnRef idx="1">
          <a:schemeClr val="accent2">
            <a:hueOff val="0"/>
            <a:satOff val="0"/>
            <a:lumOff val="0"/>
            <a:alpha val="100000"/>
          </a:schemeClr>
        </a:lnRef>
        <a:fillRef idx="1">
          <a:schemeClr val="accent2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462280" tIns="264160" rIns="462280" bIns="2641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1" dirty="0" smtClean="0"/>
            <a:t>函授站</a:t>
          </a:r>
          <a:endParaRPr lang="zh-CN" altLang="en-US" b="1" dirty="0"/>
        </a:p>
      </dsp:txBody>
      <dsp:txXfrm>
        <a:off x="0" y="177413"/>
        <a:ext cx="4542561" cy="1817024"/>
      </dsp:txXfrm>
    </dsp:sp>
    <dsp:sp modelId="{E499DDDB-C8F0-40C8-AF7D-F481AE777949}">
      <dsp:nvSpPr>
        <dsp:cNvPr id="4" name="矩形 3"/>
        <dsp:cNvSpPr/>
      </dsp:nvSpPr>
      <dsp:spPr bwMode="white">
        <a:xfrm>
          <a:off x="34069" y="1963149"/>
          <a:ext cx="4542561" cy="2854800"/>
        </a:xfrm>
        <a:prstGeom prst="rect">
          <a:avLst/>
        </a:prstGeom>
        <a:sp3d extrusionH="1700" prstMaterial="dkEdge">
          <a:bevelT w="25400" h="6350" prst="softRound"/>
          <a:bevelB w="0" h="0" prst="convex"/>
        </a:sp3d>
      </dsp:spPr>
      <dsp:style>
        <a:lnRef idx="1">
          <a:schemeClr val="accent2">
            <a:tint val="40000"/>
            <a:alpha val="90000"/>
            <a:hueOff val="0"/>
            <a:satOff val="0"/>
            <a:lumOff val="0"/>
            <a:alpha val="90196"/>
          </a:schemeClr>
        </a:lnRef>
        <a:fillRef idx="1">
          <a:schemeClr val="accent2">
            <a:tint val="40000"/>
            <a:alpha val="90000"/>
            <a:hueOff val="0"/>
            <a:satOff val="0"/>
            <a:lumOff val="0"/>
            <a:alpha val="90196"/>
          </a:schemeClr>
        </a:fillRef>
        <a:effectRef idx="0">
          <a:scrgbClr r="0" g="0" b="0"/>
        </a:effectRef>
        <a:fontRef idx="minor"/>
      </dsp:style>
      <dsp:txBody>
        <a:bodyPr vert="horz" wrap="square" lIns="149352" tIns="149352" rIns="199136" bIns="224028" anchor="t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b="1" dirty="0" smtClean="0">
              <a:solidFill>
                <a:srgbClr val="FF0000"/>
              </a:solidFill>
            </a:rPr>
            <a:t>论文成绩导入</a:t>
          </a:r>
          <a:endParaRPr lang="zh-CN" altLang="en-US" sz="2800" b="1" dirty="0">
            <a:solidFill>
              <a:srgbClr val="FF0000"/>
            </a:solidFill>
          </a:endParaRPr>
        </a:p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b="1" dirty="0" smtClean="0">
              <a:solidFill>
                <a:srgbClr val="FF0000"/>
              </a:solidFill>
            </a:rPr>
            <a:t>论文范围查询</a:t>
          </a:r>
          <a:endParaRPr lang="zh-CN" altLang="en-US" sz="2800" b="1" dirty="0">
            <a:solidFill>
              <a:srgbClr val="FF0000"/>
            </a:solidFill>
          </a:endParaRPr>
        </a:p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b="1" dirty="0" smtClean="0">
              <a:solidFill>
                <a:srgbClr val="FF0000"/>
              </a:solidFill>
            </a:rPr>
            <a:t>论文稿件管理</a:t>
          </a:r>
          <a:endParaRPr lang="zh-CN" altLang="en-US" sz="2800" b="1" dirty="0">
            <a:solidFill>
              <a:srgbClr val="FF0000"/>
            </a:solidFill>
          </a:endParaRPr>
        </a:p>
      </dsp:txBody>
      <dsp:txXfrm>
        <a:off x="34069" y="1963149"/>
        <a:ext cx="4542561" cy="2854800"/>
      </dsp:txXfrm>
    </dsp:sp>
    <dsp:sp modelId="{BA282C0A-D263-42E6-8233-6EEAC54A4604}">
      <dsp:nvSpPr>
        <dsp:cNvPr id="5" name="矩形 4"/>
        <dsp:cNvSpPr/>
      </dsp:nvSpPr>
      <dsp:spPr bwMode="white">
        <a:xfrm>
          <a:off x="5178519" y="177413"/>
          <a:ext cx="4542561" cy="1817024"/>
        </a:xfrm>
        <a:prstGeom prst="rect">
          <a:avLst/>
        </a:prstGeom>
        <a:sp3d prstMaterial="translucentPowder">
          <a:bevelT w="127000" h="25400" prst="softRound"/>
        </a:sp3d>
      </dsp:spPr>
      <dsp:style>
        <a:lnRef idx="1">
          <a:schemeClr val="accent2">
            <a:hueOff val="-2880000"/>
            <a:satOff val="-21175"/>
            <a:lumOff val="-5881"/>
            <a:alpha val="100000"/>
          </a:schemeClr>
        </a:lnRef>
        <a:fillRef idx="1">
          <a:schemeClr val="accent2">
            <a:hueOff val="-2880000"/>
            <a:satOff val="-21175"/>
            <a:lumOff val="-5881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462280" tIns="264160" rIns="462280" bIns="2641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1" dirty="0" smtClean="0"/>
            <a:t>学生</a:t>
          </a:r>
          <a:endParaRPr lang="zh-CN" altLang="en-US" b="1" dirty="0"/>
        </a:p>
      </dsp:txBody>
      <dsp:txXfrm>
        <a:off x="5178519" y="177413"/>
        <a:ext cx="4542561" cy="1817024"/>
      </dsp:txXfrm>
    </dsp:sp>
    <dsp:sp modelId="{7E64F1E1-EF8C-4BCB-998A-32C7CE884603}">
      <dsp:nvSpPr>
        <dsp:cNvPr id="6" name="矩形 5"/>
        <dsp:cNvSpPr/>
      </dsp:nvSpPr>
      <dsp:spPr bwMode="white">
        <a:xfrm>
          <a:off x="5178519" y="1928149"/>
          <a:ext cx="4542561" cy="2854800"/>
        </a:xfrm>
        <a:prstGeom prst="rect">
          <a:avLst/>
        </a:prstGeom>
        <a:sp3d extrusionH="1700" prstMaterial="dkEdge">
          <a:bevelT w="25400" h="6350" prst="softRound"/>
          <a:bevelB w="0" h="0" prst="convex"/>
        </a:sp3d>
      </dsp:spPr>
      <dsp:style>
        <a:lnRef idx="1">
          <a:schemeClr val="accent2">
            <a:tint val="40000"/>
            <a:alpha val="90000"/>
            <a:hueOff val="-3600000"/>
            <a:satOff val="-22744"/>
            <a:lumOff val="-1568"/>
            <a:alpha val="90196"/>
          </a:schemeClr>
        </a:lnRef>
        <a:fillRef idx="1">
          <a:schemeClr val="accent2">
            <a:tint val="40000"/>
            <a:alpha val="90000"/>
            <a:hueOff val="-3600000"/>
            <a:satOff val="-22744"/>
            <a:lumOff val="-1568"/>
            <a:alpha val="90196"/>
          </a:schemeClr>
        </a:fillRef>
        <a:effectRef idx="0">
          <a:scrgbClr r="0" g="0" b="0"/>
        </a:effectRef>
        <a:fontRef idx="minor"/>
      </dsp:style>
      <dsp:txBody>
        <a:bodyPr vert="horz" wrap="square" lIns="149352" tIns="149352" rIns="199136" bIns="224028" anchor="t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b="1" dirty="0" smtClean="0">
              <a:solidFill>
                <a:srgbClr val="FF0000"/>
              </a:solidFill>
              <a:sym typeface="+mn-ea"/>
            </a:rPr>
            <a:t>论文稿件上传</a:t>
          </a:r>
          <a:endParaRPr lang="zh-CN" altLang="en-US" sz="2800" b="1" dirty="0">
            <a:solidFill>
              <a:srgbClr val="FF0000"/>
            </a:solidFill>
          </a:endParaRPr>
        </a:p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b="1" dirty="0" smtClean="0">
              <a:solidFill>
                <a:schemeClr val="dk1"/>
              </a:solidFill>
            </a:rPr>
            <a:t>论文成绩查询</a:t>
          </a:r>
          <a:endParaRPr lang="zh-CN" altLang="en-US" sz="2800" b="1" dirty="0" smtClean="0">
            <a:solidFill>
              <a:schemeClr val="dk1"/>
            </a:solidFill>
          </a:endParaRPr>
        </a:p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2800" b="1" dirty="0">
            <a:solidFill>
              <a:schemeClr val="dk1"/>
            </a:solidFill>
          </a:endParaRPr>
        </a:p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2800" dirty="0">
            <a:solidFill>
              <a:schemeClr val="dk1"/>
            </a:solidFill>
          </a:endParaRPr>
        </a:p>
      </dsp:txBody>
      <dsp:txXfrm>
        <a:off x="5178519" y="1928149"/>
        <a:ext cx="4542561" cy="28548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11016284" cy="1881241"/>
        <a:chOff x="0" y="0"/>
        <a:chExt cx="11016284" cy="1881241"/>
      </a:xfrm>
    </dsp:grpSpPr>
    <dsp:sp modelId="{6DC58FD1-CB52-4A7F-90BD-38FD57B0DB71}">
      <dsp:nvSpPr>
        <dsp:cNvPr id="3" name="矩形 2"/>
        <dsp:cNvSpPr/>
      </dsp:nvSpPr>
      <dsp:spPr bwMode="white">
        <a:xfrm>
          <a:off x="2912029" y="216343"/>
          <a:ext cx="5417974" cy="1693117"/>
        </a:xfrm>
        <a:prstGeom prst="rect">
          <a:avLst/>
        </a:prstGeom>
        <a:sp3d extrusionH="12700" prstMaterial="plastic">
          <a:bevelT w="50800" h="50800"/>
        </a:sp3d>
      </dsp:spPr>
      <dsp:style>
        <a:lnRef idx="1">
          <a:schemeClr val="accent2"/>
        </a:lnRef>
        <a:fillRef idx="1">
          <a:schemeClr val="lt1">
            <a:alpha val="40000"/>
          </a:schemeClr>
        </a:fillRef>
        <a:effectRef idx="2">
          <a:scrgbClr r="0" g="0" b="0"/>
        </a:effectRef>
        <a:fontRef idx="minor"/>
      </dsp:style>
      <dsp:txBody>
        <a:bodyPr vert="horz" wrap="square" lIns="1146804" tIns="152400" rIns="152400" bIns="152400" anchor="ctr"/>
        <a:lstStyle>
          <a:lvl1pPr algn="l">
            <a:defRPr sz="4000"/>
          </a:lvl1pPr>
          <a:lvl2pPr marL="285750" indent="-285750" algn="l">
            <a:defRPr sz="3100"/>
          </a:lvl2pPr>
          <a:lvl3pPr marL="571500" indent="-285750" algn="l">
            <a:defRPr sz="3100"/>
          </a:lvl3pPr>
          <a:lvl4pPr marL="857250" indent="-285750" algn="l">
            <a:defRPr sz="3100"/>
          </a:lvl4pPr>
          <a:lvl5pPr marL="1143000" indent="-285750" algn="l">
            <a:defRPr sz="3100"/>
          </a:lvl5pPr>
          <a:lvl6pPr marL="1428750" indent="-285750" algn="l">
            <a:defRPr sz="3100"/>
          </a:lvl6pPr>
          <a:lvl7pPr marL="1714500" indent="-285750" algn="l">
            <a:defRPr sz="3100"/>
          </a:lvl7pPr>
          <a:lvl8pPr marL="2000250" indent="-285750" algn="l">
            <a:defRPr sz="3100"/>
          </a:lvl8pPr>
          <a:lvl9pPr marL="2286000" indent="-285750" algn="l">
            <a:defRPr sz="3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>
              <a:solidFill>
                <a:schemeClr val="dk1"/>
              </a:solidFill>
            </a:rPr>
            <a:t>方便函授站导入论文成绩模板填写</a:t>
          </a:r>
          <a:endParaRPr lang="zh-CN" altLang="en-US" dirty="0">
            <a:solidFill>
              <a:schemeClr val="dk1"/>
            </a:solidFill>
          </a:endParaRPr>
        </a:p>
      </dsp:txBody>
      <dsp:txXfrm>
        <a:off x="2912029" y="216343"/>
        <a:ext cx="5417974" cy="1693117"/>
      </dsp:txXfrm>
    </dsp:sp>
    <dsp:sp modelId="{6C2AA75C-FC1B-44B3-B599-645CAC875CE5}">
      <dsp:nvSpPr>
        <dsp:cNvPr id="4" name="矩形 3"/>
        <dsp:cNvSpPr/>
      </dsp:nvSpPr>
      <dsp:spPr bwMode="white">
        <a:xfrm>
          <a:off x="2686280" y="-28219"/>
          <a:ext cx="1185182" cy="1777773"/>
        </a:xfrm>
        <a:prstGeom prst="rect">
          <a:avLst/>
        </a:prstGeom>
        <a:sp3d z="127000" prstMaterial="plastic">
          <a:bevelT w="88900" h="88900"/>
          <a:bevelB w="88900" h="31750" prst="angle"/>
        </a:sp3d>
      </dsp:spPr>
      <dsp:style>
        <a:lnRef idx="0">
          <a:schemeClr val="lt1"/>
        </a:lnRef>
        <a:fillRef idx="3">
          <a:schemeClr val="accent3">
            <a:tint val="50000"/>
          </a:schemeClr>
        </a:fillRef>
        <a:effectRef idx="2">
          <a:scrgbClr r="0" g="0" b="0"/>
        </a:effectRef>
        <a:fontRef idx="minor"/>
      </dsp:style>
      <dsp:txXfrm>
        <a:off x="2686280" y="-28219"/>
        <a:ext cx="1185182" cy="17777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 smtClean="0">
              <a:ea typeface="宋体" panose="02010600030101010101" pitchFamily="2" charset="-122"/>
            </a:endParaRPr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1pPr>
            <a:lvl2pPr marL="742950" indent="-285750"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2pPr>
            <a:lvl3pPr marL="1143000" indent="-228600"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3pPr>
            <a:lvl4pPr marL="1600200" indent="-228600"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4pPr>
            <a:lvl5pPr marL="2057400" indent="-228600"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9pPr>
          </a:lstStyle>
          <a:p>
            <a:fld id="{A4FFAD75-1163-479D-A708-42ED324ECEC3}" type="slidenum">
              <a:rPr lang="zh-CN" altLang="en-US" sz="1200" smtClean="0">
                <a:ea typeface="华文细黑" panose="02010600040101010101" pitchFamily="2" charset="-122"/>
              </a:rPr>
            </a:fld>
            <a:endParaRPr lang="zh-CN" altLang="en-US" sz="1200" smtClean="0">
              <a:ea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提示</a:t>
            </a:r>
            <a:r>
              <a:rPr lang="en-US" altLang="zh-CN" dirty="0" smtClean="0"/>
              <a:t>: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96C8D-95D1-4200-8A4E-7F8A3FF3D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提示</a:t>
            </a:r>
            <a:r>
              <a:rPr lang="en-US" altLang="zh-CN" dirty="0" smtClean="0"/>
              <a:t>: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96C8D-95D1-4200-8A4E-7F8A3FF3D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提示</a:t>
            </a:r>
            <a:r>
              <a:rPr lang="en-US" altLang="zh-CN" dirty="0" smtClean="0"/>
              <a:t>: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96C8D-95D1-4200-8A4E-7F8A3FF3D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提示</a:t>
            </a:r>
            <a:r>
              <a:rPr lang="en-US" altLang="zh-CN" dirty="0" smtClean="0"/>
              <a:t>: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96C8D-95D1-4200-8A4E-7F8A3FF3D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提示</a:t>
            </a:r>
            <a:r>
              <a:rPr lang="en-US" altLang="zh-CN" dirty="0" smtClean="0"/>
              <a:t>: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1. </a:t>
            </a:r>
            <a:r>
              <a:rPr lang="zh-CN" altLang="en-US" dirty="0" smtClean="0"/>
              <a:t>只能对在籍或无学籍学生进行成绩发布和取消发布操作，可按批次进行批量发布，也可按查询结果对单个或部分学生进行成绩发布或取消发布</a:t>
            </a:r>
            <a:endParaRPr lang="zh-CN" altLang="en-US" dirty="0" smtClean="0"/>
          </a:p>
          <a:p>
            <a:endParaRPr lang="zh-CN" altLang="en-US" dirty="0" smtClean="0"/>
          </a:p>
          <a:p>
            <a:r>
              <a:rPr lang="en-US" altLang="zh-CN" dirty="0" smtClean="0"/>
              <a:t>2. </a:t>
            </a:r>
            <a:r>
              <a:rPr lang="zh-CN" altLang="en-US" dirty="0" smtClean="0"/>
              <a:t>论文成绩发布取消发布后，学生平台不可再查看论文成绩，请慎重操作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96C8D-95D1-4200-8A4E-7F8A3FF3D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96C8D-95D1-4200-8A4E-7F8A3FF3D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96C8D-95D1-4200-8A4E-7F8A3FF3D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 smtClean="0">
              <a:ea typeface="宋体" panose="02010600030101010101" pitchFamily="2" charset="-122"/>
            </a:endParaRPr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1pPr>
            <a:lvl2pPr marL="742950" indent="-285750"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2pPr>
            <a:lvl3pPr marL="1143000" indent="-228600"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3pPr>
            <a:lvl4pPr marL="1600200" indent="-228600"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4pPr>
            <a:lvl5pPr marL="2057400" indent="-228600"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9pPr>
          </a:lstStyle>
          <a:p>
            <a:fld id="{A4FFAD75-1163-479D-A708-42ED324ECEC3}" type="slidenum">
              <a:rPr lang="zh-CN" altLang="en-US" sz="1200" smtClean="0">
                <a:ea typeface="华文细黑" panose="02010600040101010101" pitchFamily="2" charset="-122"/>
              </a:rPr>
            </a:fld>
            <a:endParaRPr lang="zh-CN" altLang="en-US" sz="1200" smtClean="0">
              <a:ea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提示：只有未发布的论文成绩才允许修改和删除，已发布的不允许修改和删除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96C8D-95D1-4200-8A4E-7F8A3FF3D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28990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【</a:t>
            </a:r>
            <a:r>
              <a:rPr lang="zh-CN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需求变更</a:t>
            </a:r>
            <a:r>
              <a:rPr lang="en-US" altLang="zh-CN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】</a:t>
            </a:r>
            <a:r>
              <a:rPr lang="zh-CN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山东理工 论文成绩简版 功能变更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96C8D-95D1-4200-8A4E-7F8A3FF3D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提示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可以分配给函授站进行导入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导入成绩文档中，学生学号、论文题目、论文最终成绩为必填项，论文成绩只能输入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0-100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的数字，保留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位小数</a:t>
            </a:r>
            <a:endParaRPr lang="zh-CN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成绩采用增量覆盖式导入，若论文成绩未发布，则可重复导入，系统记录最后一次导入的成绩</a:t>
            </a:r>
            <a:endParaRPr lang="zh-CN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96C8D-95D1-4200-8A4E-7F8A3FF3D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提示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可以分配给函授站进行导入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导入成绩文档中，学生学号、论文题目、论文最终成绩为必填项，论文成绩只能输入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0-100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的数字，保留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位小数</a:t>
            </a:r>
            <a:endParaRPr lang="zh-CN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成绩采用增量覆盖式导入，若论文成绩未发布，则可重复导入，系统记录最后一次导入的成绩</a:t>
            </a:r>
            <a:endParaRPr lang="zh-CN" alt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96C8D-95D1-4200-8A4E-7F8A3FF3D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提示：只有未发布的论文成绩才允许修改和删除，已发布的不允许修改和删除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96C8D-95D1-4200-8A4E-7F8A3FF3D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youzhixin\Desktop\图片1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12192001" cy="6858001"/>
          </a:xfrm>
          <a:prstGeom prst="rect">
            <a:avLst/>
          </a:prstGeom>
          <a:noFill/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2275" y="617538"/>
            <a:ext cx="2114550" cy="74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860675"/>
            <a:ext cx="7323932" cy="1222375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38100" dir="14700000" algn="t" rotWithShape="0">
              <a:srgbClr val="000000">
                <a:alpha val="60000"/>
              </a:srgbClr>
            </a:outerShdw>
            <a:softEdge rad="31750"/>
          </a:effectLst>
          <a:scene3d>
            <a:camera prst="perspectiveFront"/>
            <a:lightRig rig="threePt" dir="t"/>
          </a:scene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675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485" name="文本框 4"/>
          <p:cNvSpPr txBox="1">
            <a:spLocks noChangeArrowheads="1"/>
          </p:cNvSpPr>
          <p:nvPr/>
        </p:nvSpPr>
        <p:spPr bwMode="auto">
          <a:xfrm>
            <a:off x="1380490" y="3056890"/>
            <a:ext cx="578929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1pPr>
            <a:lvl2pPr marL="742950" indent="-285750"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2pPr>
            <a:lvl3pPr marL="1143000" indent="-228600"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3pPr>
            <a:lvl4pPr marL="1600200" indent="-228600"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4pPr>
            <a:lvl5pPr marL="2057400" indent="-228600"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9pPr>
          </a:lstStyle>
          <a:p>
            <a:pPr algn="ctr"/>
            <a:r>
              <a:rPr lang="zh-CN" altLang="en-US" sz="4800" b="1" dirty="0" smtClean="0">
                <a:latin typeface="微软雅黑" panose="020B0503020204020204" charset="-122"/>
                <a:ea typeface="微软雅黑" panose="020B0503020204020204" charset="-122"/>
              </a:rPr>
              <a:t>论文简版</a:t>
            </a:r>
            <a:endParaRPr lang="zh-CN" altLang="en-US" sz="4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论文稿件管理</a:t>
            </a:r>
            <a:r>
              <a:rPr lang="en-US" altLang="zh-CN" dirty="0" smtClean="0"/>
              <a:t>-</a:t>
            </a:r>
            <a:r>
              <a:rPr lang="zh-CN" altLang="en-US" dirty="0" smtClean="0"/>
              <a:t>学院管理员</a:t>
            </a:r>
            <a:r>
              <a:rPr lang="en-US" altLang="zh-CN" dirty="0" smtClean="0"/>
              <a:t>/</a:t>
            </a:r>
            <a:r>
              <a:rPr lang="zh-CN" altLang="en-US" dirty="0" smtClean="0"/>
              <a:t>函授站管理员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1505" y="1628800"/>
            <a:ext cx="10625403" cy="42484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5740" y="2276872"/>
            <a:ext cx="7966851" cy="375406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论文稿件管理</a:t>
            </a:r>
            <a:r>
              <a:rPr lang="en-US" altLang="zh-CN" dirty="0" smtClean="0"/>
              <a:t>-</a:t>
            </a:r>
            <a:r>
              <a:rPr lang="zh-CN" altLang="en-US" dirty="0" smtClean="0"/>
              <a:t>学生端上传论文稿件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731404" y="1664804"/>
            <a:ext cx="10189132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</a:rPr>
              <a:t>地址：学生平台</a:t>
            </a:r>
            <a:r>
              <a:rPr lang="en-US" altLang="zh-CN" sz="2800" b="1" dirty="0">
                <a:solidFill>
                  <a:srgbClr val="FF0000"/>
                </a:solidFill>
              </a:rPr>
              <a:t>—</a:t>
            </a:r>
            <a:r>
              <a:rPr lang="zh-CN" altLang="en-US" sz="2800" b="1" dirty="0">
                <a:solidFill>
                  <a:srgbClr val="FF0000"/>
                </a:solidFill>
              </a:rPr>
              <a:t>首页</a:t>
            </a:r>
            <a:r>
              <a:rPr lang="en-US" altLang="zh-CN" sz="2800" b="1" dirty="0">
                <a:solidFill>
                  <a:srgbClr val="FF0000"/>
                </a:solidFill>
              </a:rPr>
              <a:t>—</a:t>
            </a:r>
            <a:r>
              <a:rPr lang="zh-CN" altLang="en-US" sz="2800" b="1" dirty="0">
                <a:solidFill>
                  <a:srgbClr val="FF0000"/>
                </a:solidFill>
              </a:rPr>
              <a:t>论文</a:t>
            </a:r>
            <a:r>
              <a:rPr lang="en-US" altLang="zh-CN" sz="2800" b="1" dirty="0">
                <a:solidFill>
                  <a:srgbClr val="FF0000"/>
                </a:solidFill>
              </a:rPr>
              <a:t>—</a:t>
            </a:r>
            <a:r>
              <a:rPr lang="zh-CN" altLang="en-US" sz="2800" b="1" dirty="0">
                <a:solidFill>
                  <a:srgbClr val="FF0000"/>
                </a:solidFill>
              </a:rPr>
              <a:t>简版论文稿件上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传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、学生</a:t>
            </a:r>
            <a:r>
              <a:rPr lang="zh-CN" altLang="en-US" sz="2800" b="1" dirty="0">
                <a:solidFill>
                  <a:srgbClr val="FF0000"/>
                </a:solidFill>
              </a:rPr>
              <a:t>在要求时间范围内可上传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论文，界面有提示说明；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、上</a:t>
            </a:r>
            <a:r>
              <a:rPr lang="zh-CN" altLang="en-US" sz="2800" b="1" dirty="0">
                <a:solidFill>
                  <a:srgbClr val="FF0000"/>
                </a:solidFill>
              </a:rPr>
              <a:t>传的文件格式可以为</a:t>
            </a:r>
            <a:r>
              <a:rPr lang="en-US" altLang="zh-CN" sz="2800" b="1" dirty="0">
                <a:solidFill>
                  <a:srgbClr val="FF0000"/>
                </a:solidFill>
              </a:rPr>
              <a:t>.doc</a:t>
            </a:r>
            <a:r>
              <a:rPr lang="zh-CN" altLang="en-US" sz="2800" b="1" dirty="0">
                <a:solidFill>
                  <a:srgbClr val="FF0000"/>
                </a:solidFill>
              </a:rPr>
              <a:t>、</a:t>
            </a:r>
            <a:r>
              <a:rPr lang="en-US" altLang="zh-CN" sz="2800" b="1" dirty="0">
                <a:solidFill>
                  <a:srgbClr val="FF0000"/>
                </a:solidFill>
              </a:rPr>
              <a:t>.</a:t>
            </a:r>
            <a:r>
              <a:rPr lang="en-US" altLang="zh-CN" sz="2800" b="1" dirty="0" err="1">
                <a:solidFill>
                  <a:srgbClr val="FF0000"/>
                </a:solidFill>
              </a:rPr>
              <a:t>docx</a:t>
            </a:r>
            <a:r>
              <a:rPr lang="zh-CN" altLang="en-US" sz="2800" b="1" dirty="0">
                <a:solidFill>
                  <a:srgbClr val="FF0000"/>
                </a:solidFill>
              </a:rPr>
              <a:t>、</a:t>
            </a:r>
            <a:r>
              <a:rPr lang="en-US" altLang="zh-CN" sz="2800" b="1" dirty="0">
                <a:solidFill>
                  <a:srgbClr val="FF0000"/>
                </a:solidFill>
              </a:rPr>
              <a:t>.pdf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格式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4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、上</a:t>
            </a:r>
            <a:r>
              <a:rPr lang="zh-CN" altLang="en-US" sz="2800" b="1" dirty="0">
                <a:solidFill>
                  <a:srgbClr val="FF0000"/>
                </a:solidFill>
              </a:rPr>
              <a:t>传的论文自动改名称为本学生的“学号</a:t>
            </a:r>
            <a:r>
              <a:rPr lang="en-US" altLang="zh-CN" sz="2800" b="1" dirty="0">
                <a:solidFill>
                  <a:srgbClr val="FF0000"/>
                </a:solidFill>
              </a:rPr>
              <a:t>+</a:t>
            </a:r>
            <a:r>
              <a:rPr lang="zh-CN" altLang="en-US" sz="2800" b="1" dirty="0">
                <a:solidFill>
                  <a:srgbClr val="FF0000"/>
                </a:solidFill>
              </a:rPr>
              <a:t>姓名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”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5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、上</a:t>
            </a:r>
            <a:r>
              <a:rPr lang="zh-CN" altLang="en-US" sz="2800" b="1" dirty="0">
                <a:solidFill>
                  <a:srgbClr val="FF0000"/>
                </a:solidFill>
              </a:rPr>
              <a:t>传过的文件会显示在页面下方，可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下载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6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、多次</a:t>
            </a:r>
            <a:r>
              <a:rPr lang="zh-CN" altLang="en-US" sz="2800" b="1" dirty="0">
                <a:solidFill>
                  <a:srgbClr val="FF0000"/>
                </a:solidFill>
              </a:rPr>
              <a:t>上传则新文件覆盖旧文件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论文稿件管理</a:t>
            </a:r>
            <a:r>
              <a:rPr lang="en-US" altLang="zh-CN" dirty="0" smtClean="0"/>
              <a:t>-</a:t>
            </a:r>
            <a:r>
              <a:rPr lang="zh-CN" altLang="en-US" dirty="0" smtClean="0"/>
              <a:t>学生端上传论文稿件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3372" y="1374238"/>
            <a:ext cx="11053229" cy="493508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dirty="0"/>
              <a:t>查看论文成绩</a:t>
            </a:r>
            <a:r>
              <a:rPr lang="en-US" altLang="zh-CN" dirty="0"/>
              <a:t>-</a:t>
            </a:r>
            <a:r>
              <a:rPr lang="zh-CN" altLang="en-US" dirty="0"/>
              <a:t>学生端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731404" y="1664804"/>
            <a:ext cx="10189132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2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2200" b="1" dirty="0" smtClean="0">
                <a:solidFill>
                  <a:srgbClr val="FF0000"/>
                </a:solidFill>
              </a:rPr>
              <a:t>、学生平台</a:t>
            </a:r>
            <a:r>
              <a:rPr lang="en-US" altLang="zh-CN" sz="2200" b="1" dirty="0">
                <a:solidFill>
                  <a:srgbClr val="FF0000"/>
                </a:solidFill>
              </a:rPr>
              <a:t>——</a:t>
            </a:r>
            <a:r>
              <a:rPr lang="zh-CN" altLang="en-US" sz="2200" b="1" dirty="0" smtClean="0">
                <a:solidFill>
                  <a:srgbClr val="FF0000"/>
                </a:solidFill>
              </a:rPr>
              <a:t>课程</a:t>
            </a:r>
            <a:r>
              <a:rPr lang="en-US" altLang="zh-CN" sz="2200" b="1" dirty="0">
                <a:solidFill>
                  <a:srgbClr val="FF0000"/>
                </a:solidFill>
              </a:rPr>
              <a:t>——</a:t>
            </a:r>
            <a:r>
              <a:rPr lang="zh-CN" altLang="en-US" sz="2200" b="1" dirty="0" smtClean="0">
                <a:solidFill>
                  <a:srgbClr val="FF0000"/>
                </a:solidFill>
              </a:rPr>
              <a:t>已学过</a:t>
            </a:r>
            <a:r>
              <a:rPr lang="en-US" altLang="zh-CN" sz="2200" b="1" dirty="0" smtClean="0">
                <a:solidFill>
                  <a:srgbClr val="FF0000"/>
                </a:solidFill>
              </a:rPr>
              <a:t>/</a:t>
            </a:r>
            <a:r>
              <a:rPr lang="zh-CN" altLang="en-US" sz="2200" b="1" dirty="0" smtClean="0">
                <a:solidFill>
                  <a:srgbClr val="FF0000"/>
                </a:solidFill>
              </a:rPr>
              <a:t>学习中的课程</a:t>
            </a:r>
            <a:endParaRPr lang="en-US" altLang="zh-CN" sz="2200" b="1" dirty="0" smtClean="0">
              <a:solidFill>
                <a:srgbClr val="FF0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2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2200" b="1" dirty="0" smtClean="0">
                <a:solidFill>
                  <a:srgbClr val="FF0000"/>
                </a:solidFill>
              </a:rPr>
              <a:t>、学生平台</a:t>
            </a:r>
            <a:r>
              <a:rPr lang="en-US" altLang="zh-CN" sz="2200" b="1" dirty="0">
                <a:solidFill>
                  <a:srgbClr val="FF0000"/>
                </a:solidFill>
              </a:rPr>
              <a:t>——</a:t>
            </a:r>
            <a:r>
              <a:rPr lang="zh-CN" altLang="en-US" sz="2200" b="1" dirty="0" smtClean="0">
                <a:solidFill>
                  <a:srgbClr val="FF0000"/>
                </a:solidFill>
              </a:rPr>
              <a:t>成绩</a:t>
            </a:r>
            <a:r>
              <a:rPr lang="en-US" altLang="zh-CN" sz="2200" b="1" dirty="0">
                <a:solidFill>
                  <a:srgbClr val="FF0000"/>
                </a:solidFill>
              </a:rPr>
              <a:t>——</a:t>
            </a:r>
            <a:r>
              <a:rPr lang="zh-CN" altLang="en-US" sz="2200" b="1" dirty="0" smtClean="0">
                <a:solidFill>
                  <a:srgbClr val="FF0000"/>
                </a:solidFill>
              </a:rPr>
              <a:t>已学过</a:t>
            </a:r>
            <a:r>
              <a:rPr lang="en-US" altLang="zh-CN" sz="2200" b="1" dirty="0" smtClean="0">
                <a:solidFill>
                  <a:srgbClr val="FF0000"/>
                </a:solidFill>
              </a:rPr>
              <a:t>/</a:t>
            </a:r>
            <a:r>
              <a:rPr lang="zh-CN" altLang="en-US" sz="2200" b="1" dirty="0" smtClean="0">
                <a:solidFill>
                  <a:srgbClr val="FF0000"/>
                </a:solidFill>
              </a:rPr>
              <a:t>学习中的课程</a:t>
            </a:r>
            <a:endParaRPr lang="en-US" altLang="zh-CN" sz="2200" b="1" dirty="0" smtClean="0">
              <a:solidFill>
                <a:srgbClr val="FF0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2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2200" b="1" dirty="0" smtClean="0">
                <a:solidFill>
                  <a:srgbClr val="FF0000"/>
                </a:solidFill>
              </a:rPr>
              <a:t>、论文</a:t>
            </a:r>
            <a:r>
              <a:rPr lang="zh-CN" altLang="en-US" sz="2200" b="1" dirty="0">
                <a:solidFill>
                  <a:srgbClr val="FF0000"/>
                </a:solidFill>
              </a:rPr>
              <a:t>成绩显示方式，取论文课程的成绩记录方式；</a:t>
            </a:r>
            <a:endParaRPr lang="zh-CN" altLang="en-US" sz="2200" b="1" dirty="0">
              <a:solidFill>
                <a:srgbClr val="FF0000"/>
              </a:solidFill>
            </a:endParaRPr>
          </a:p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200" b="1" dirty="0" smtClean="0">
                <a:solidFill>
                  <a:srgbClr val="FF0000"/>
                </a:solidFill>
              </a:rPr>
              <a:t>为</a:t>
            </a:r>
            <a:r>
              <a:rPr lang="zh-CN" altLang="en-US" sz="2200" b="1" dirty="0">
                <a:solidFill>
                  <a:srgbClr val="FF0000"/>
                </a:solidFill>
              </a:rPr>
              <a:t>百分制，显示</a:t>
            </a:r>
            <a:r>
              <a:rPr lang="en-US" altLang="zh-CN" sz="2200" b="1" dirty="0">
                <a:solidFill>
                  <a:srgbClr val="FF0000"/>
                </a:solidFill>
              </a:rPr>
              <a:t>0-100</a:t>
            </a:r>
            <a:r>
              <a:rPr lang="zh-CN" altLang="en-US" sz="2200" b="1" dirty="0">
                <a:solidFill>
                  <a:srgbClr val="FF0000"/>
                </a:solidFill>
              </a:rPr>
              <a:t>分；</a:t>
            </a:r>
            <a:endParaRPr lang="zh-CN" altLang="en-US" sz="2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查看论文成绩</a:t>
            </a:r>
            <a:r>
              <a:rPr lang="en-US" altLang="zh-CN" dirty="0" smtClean="0"/>
              <a:t>-</a:t>
            </a:r>
            <a:r>
              <a:rPr lang="zh-CN" altLang="en-US" dirty="0" smtClean="0"/>
              <a:t>学生端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490" y="1628800"/>
            <a:ext cx="10521070" cy="4402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516" y="1772816"/>
            <a:ext cx="9489552" cy="38524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90880" y="118745"/>
            <a:ext cx="10208895" cy="65544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zh-CN" sz="2800" b="1" dirty="0" smtClean="0">
                <a:solidFill>
                  <a:schemeClr val="tx1"/>
                </a:solidFill>
              </a:rPr>
              <a:t>根据国家教育部相关文件精神，提高成人高等教育人才培养质量，严格要求学生必须完成毕业论文这一重要教学活动。</a:t>
            </a:r>
            <a:endParaRPr lang="zh-CN" altLang="zh-CN" sz="2800" b="1" dirty="0" smtClean="0">
              <a:solidFill>
                <a:schemeClr val="tx1"/>
              </a:solidFill>
            </a:endParaRP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zh-CN" sz="2800" b="1" dirty="0" smtClean="0">
                <a:solidFill>
                  <a:schemeClr val="tx1"/>
                </a:solidFill>
              </a:rPr>
              <a:t>论文</a:t>
            </a:r>
            <a:r>
              <a:rPr lang="zh-CN" altLang="zh-CN" sz="2800" b="1" dirty="0">
                <a:solidFill>
                  <a:schemeClr val="tx1"/>
                </a:solidFill>
              </a:rPr>
              <a:t>写作过程在线下进行，稿件在学习平台提交。</a:t>
            </a:r>
            <a:endParaRPr lang="zh-CN" altLang="zh-CN" sz="2800" b="1" dirty="0">
              <a:solidFill>
                <a:schemeClr val="tx1"/>
              </a:solidFill>
            </a:endParaRP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2800" b="1" dirty="0">
                <a:solidFill>
                  <a:schemeClr val="tx1"/>
                </a:solidFill>
              </a:rPr>
              <a:t>2023</a:t>
            </a:r>
            <a:r>
              <a:rPr lang="zh-CN" altLang="en-US" sz="2800" b="1" dirty="0">
                <a:solidFill>
                  <a:schemeClr val="tx1"/>
                </a:solidFill>
              </a:rPr>
              <a:t>年</a:t>
            </a:r>
            <a:r>
              <a:rPr lang="en-US" altLang="zh-CN" sz="2800" b="1" dirty="0">
                <a:solidFill>
                  <a:schemeClr val="tx1"/>
                </a:solidFill>
              </a:rPr>
              <a:t>6</a:t>
            </a:r>
            <a:r>
              <a:rPr lang="zh-CN" altLang="en-US" sz="2800" b="1" dirty="0">
                <a:solidFill>
                  <a:schemeClr val="tx1"/>
                </a:solidFill>
              </a:rPr>
              <a:t>月</a:t>
            </a:r>
            <a:r>
              <a:rPr lang="zh-CN" altLang="zh-CN" sz="2800" b="1" dirty="0">
                <a:solidFill>
                  <a:schemeClr val="tx1"/>
                </a:solidFill>
              </a:rPr>
              <a:t>毕业生（含</a:t>
            </a:r>
            <a:r>
              <a:rPr lang="en-US" altLang="zh-CN" sz="2800" b="1" dirty="0">
                <a:solidFill>
                  <a:schemeClr val="tx1"/>
                </a:solidFill>
              </a:rPr>
              <a:t>2018</a:t>
            </a:r>
            <a:r>
              <a:rPr lang="zh-CN" altLang="en-US" sz="2800" b="1" dirty="0">
                <a:solidFill>
                  <a:schemeClr val="tx1"/>
                </a:solidFill>
              </a:rPr>
              <a:t>级高起本、</a:t>
            </a:r>
            <a:r>
              <a:rPr lang="en-US" altLang="zh-CN" sz="2800" b="1" dirty="0">
                <a:solidFill>
                  <a:schemeClr val="tx1"/>
                </a:solidFill>
              </a:rPr>
              <a:t>2021</a:t>
            </a:r>
            <a:r>
              <a:rPr lang="zh-CN" altLang="en-US" sz="2800" b="1" dirty="0">
                <a:solidFill>
                  <a:schemeClr val="tx1"/>
                </a:solidFill>
              </a:rPr>
              <a:t>级高起专、</a:t>
            </a:r>
            <a:r>
              <a:rPr lang="en-US" altLang="zh-CN" sz="2800" b="1" dirty="0">
                <a:solidFill>
                  <a:schemeClr val="tx1"/>
                </a:solidFill>
              </a:rPr>
              <a:t>2021</a:t>
            </a:r>
            <a:r>
              <a:rPr lang="zh-CN" altLang="en-US" sz="2800" b="1" dirty="0">
                <a:solidFill>
                  <a:schemeClr val="tx1"/>
                </a:solidFill>
              </a:rPr>
              <a:t>级专升本）</a:t>
            </a:r>
            <a:r>
              <a:rPr lang="zh-CN" altLang="zh-CN" sz="2800" b="1" dirty="0">
                <a:solidFill>
                  <a:schemeClr val="tx1"/>
                </a:solidFill>
              </a:rPr>
              <a:t>由</a:t>
            </a:r>
            <a:r>
              <a:rPr lang="zh-CN" altLang="zh-CN" sz="2800" b="1" dirty="0">
                <a:solidFill>
                  <a:srgbClr val="FF0000"/>
                </a:solidFill>
              </a:rPr>
              <a:t>学生本人</a:t>
            </a:r>
            <a:r>
              <a:rPr lang="zh-CN" altLang="zh-CN" sz="2800" b="1" dirty="0">
                <a:solidFill>
                  <a:schemeClr val="tx1"/>
                </a:solidFill>
              </a:rPr>
              <a:t>上传论文稿件和查重报告至学习平台。</a:t>
            </a:r>
            <a:endParaRPr lang="zh-CN" altLang="zh-CN" sz="2800" b="1" dirty="0">
              <a:solidFill>
                <a:schemeClr val="tx1"/>
              </a:solidFill>
            </a:endParaRP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zh-CN" sz="2800" b="1" dirty="0">
                <a:solidFill>
                  <a:srgbClr val="FF0000"/>
                </a:solidFill>
              </a:rPr>
              <a:t>各函授站点只能在学生上传所有稿件后，将论文成绩导入平台</a:t>
            </a:r>
            <a:r>
              <a:rPr lang="zh-CN" altLang="zh-CN" sz="2800" b="1" dirty="0">
                <a:solidFill>
                  <a:schemeClr val="tx1"/>
                </a:solidFill>
              </a:rPr>
              <a:t>，最终等待总部论文成绩发布，成绩发布后，学生登陆平台可查看自己的论文成绩。</a:t>
            </a:r>
            <a:endParaRPr lang="zh-CN" altLang="zh-CN" sz="2800" b="1" dirty="0">
              <a:solidFill>
                <a:schemeClr val="tx1"/>
              </a:solidFill>
            </a:endParaRP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zh-CN" altLang="zh-CN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7368" y="692696"/>
            <a:ext cx="8258156" cy="535785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论文简版流程图</a:t>
            </a:r>
            <a:r>
              <a:rPr lang="en-US" altLang="zh-CN" dirty="0" smtClean="0">
                <a:solidFill>
                  <a:schemeClr val="tx1"/>
                </a:solidFill>
              </a:rPr>
              <a:t>-</a:t>
            </a:r>
            <a:r>
              <a:rPr lang="zh-CN" altLang="en-US" dirty="0" smtClean="0">
                <a:solidFill>
                  <a:schemeClr val="tx1"/>
                </a:solidFill>
              </a:rPr>
              <a:t>角色分工</a:t>
            </a:r>
            <a:endParaRPr lang="zh-CN" altLang="en-US" dirty="0" smtClean="0">
              <a:solidFill>
                <a:schemeClr val="tx1"/>
              </a:solidFill>
            </a:endParaRPr>
          </a:p>
        </p:txBody>
      </p:sp>
      <p:graphicFrame>
        <p:nvGraphicFramePr>
          <p:cNvPr id="9" name="图示 8"/>
          <p:cNvGraphicFramePr/>
          <p:nvPr/>
        </p:nvGraphicFramePr>
        <p:xfrm>
          <a:off x="672410" y="1710354"/>
          <a:ext cx="9721080" cy="5026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919536" y="2589371"/>
            <a:ext cx="8280920" cy="171955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675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485" name="文本框 4"/>
          <p:cNvSpPr txBox="1">
            <a:spLocks noChangeArrowheads="1"/>
          </p:cNvSpPr>
          <p:nvPr/>
        </p:nvSpPr>
        <p:spPr bwMode="auto">
          <a:xfrm>
            <a:off x="2172420" y="3056732"/>
            <a:ext cx="7956029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1pPr>
            <a:lvl2pPr marL="742950" indent="-285750"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2pPr>
            <a:lvl3pPr marL="1143000" indent="-228600"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3pPr>
            <a:lvl4pPr marL="1600200" indent="-228600"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4pPr>
            <a:lvl5pPr marL="2057400" indent="-228600"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FFFFFF"/>
                </a:solidFill>
                <a:latin typeface="Gill Sans" pitchFamily="64" charset="0"/>
                <a:ea typeface="宋体" panose="02010600030101010101" pitchFamily="2" charset="-122"/>
                <a:sym typeface="Gill Sans" pitchFamily="64" charset="0"/>
              </a:defRPr>
            </a:lvl9pPr>
          </a:lstStyle>
          <a:p>
            <a:pPr algn="ctr"/>
            <a:r>
              <a:rPr lang="en-US" altLang="zh-CN" sz="4800" b="1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4800" b="1" dirty="0" smtClean="0">
                <a:latin typeface="微软雅黑" panose="020B0503020204020204" charset="-122"/>
                <a:ea typeface="微软雅黑" panose="020B0503020204020204" charset="-122"/>
              </a:rPr>
              <a:t>.1</a:t>
            </a:r>
            <a:r>
              <a:rPr lang="zh-CN" altLang="en-US" sz="4800" b="1" dirty="0" smtClean="0">
                <a:latin typeface="微软雅黑" panose="020B0503020204020204" charset="-122"/>
                <a:ea typeface="微软雅黑" panose="020B0503020204020204" charset="-122"/>
              </a:rPr>
              <a:t>、论文简版功能操作说明</a:t>
            </a:r>
            <a:endParaRPr lang="en-US" altLang="zh-CN" sz="4800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4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论文范围查询</a:t>
            </a:r>
            <a:r>
              <a:rPr lang="en-US" altLang="zh-CN" dirty="0" smtClean="0"/>
              <a:t>-</a:t>
            </a:r>
            <a:r>
              <a:rPr lang="zh-CN" altLang="en-US" dirty="0" smtClean="0"/>
              <a:t>学院管理员</a:t>
            </a:r>
            <a:r>
              <a:rPr lang="en-US" altLang="zh-CN" dirty="0" smtClean="0"/>
              <a:t>/</a:t>
            </a:r>
            <a:r>
              <a:rPr lang="zh-CN" altLang="en-US" dirty="0" smtClean="0"/>
              <a:t>函授站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35360" y="1376772"/>
            <a:ext cx="11856640" cy="3900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700" b="1" dirty="0" smtClean="0">
                <a:solidFill>
                  <a:srgbClr val="E71B0B"/>
                </a:solidFill>
              </a:rPr>
              <a:t>此功能主要解决的问题是：</a:t>
            </a:r>
            <a:endParaRPr lang="en-US" altLang="zh-CN" sz="2700" b="1" dirty="0" smtClean="0">
              <a:solidFill>
                <a:srgbClr val="E71B0B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000" b="1" dirty="0">
                <a:solidFill>
                  <a:srgbClr val="E71B0B"/>
                </a:solidFill>
              </a:rPr>
              <a:t>1</a:t>
            </a:r>
            <a:r>
              <a:rPr lang="zh-CN" altLang="en-US" sz="2000" b="1" dirty="0">
                <a:solidFill>
                  <a:srgbClr val="E71B0B"/>
                </a:solidFill>
              </a:rPr>
              <a:t>、</a:t>
            </a:r>
            <a:r>
              <a:rPr lang="zh-CN" altLang="en-US" sz="2000" b="1" dirty="0" smtClean="0">
                <a:solidFill>
                  <a:srgbClr val="E71B0B"/>
                </a:solidFill>
              </a:rPr>
              <a:t>论文成绩导入功能模板</a:t>
            </a:r>
            <a:r>
              <a:rPr lang="zh-CN" altLang="en-US" sz="2000" b="1" dirty="0">
                <a:solidFill>
                  <a:srgbClr val="E71B0B"/>
                </a:solidFill>
              </a:rPr>
              <a:t>是空白的，函授站在导入论文成绩时，要复制学号、姓名等信息，操作复杂且容易出错，希望导入模板时可以自动带上学号姓名等信息，函授站只需要填写论文题目和论文成绩</a:t>
            </a:r>
            <a:r>
              <a:rPr lang="zh-CN" altLang="en-US" sz="2000" b="1" dirty="0" smtClean="0">
                <a:solidFill>
                  <a:srgbClr val="E71B0B"/>
                </a:solidFill>
              </a:rPr>
              <a:t>。</a:t>
            </a:r>
            <a:endParaRPr lang="zh-CN" altLang="en-US" sz="2000" b="1" dirty="0">
              <a:solidFill>
                <a:srgbClr val="E71B0B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000" b="1" dirty="0">
                <a:solidFill>
                  <a:srgbClr val="E71B0B"/>
                </a:solidFill>
              </a:rPr>
              <a:t>2</a:t>
            </a:r>
            <a:r>
              <a:rPr lang="zh-CN" altLang="en-US" sz="2000" b="1" dirty="0">
                <a:solidFill>
                  <a:srgbClr val="E71B0B"/>
                </a:solidFill>
              </a:rPr>
              <a:t>、论文成绩维护功能只能</a:t>
            </a:r>
            <a:r>
              <a:rPr lang="zh-CN" altLang="en-US" sz="2000" b="1" dirty="0" smtClean="0">
                <a:solidFill>
                  <a:srgbClr val="E71B0B"/>
                </a:solidFill>
              </a:rPr>
              <a:t>查询函授站已经导</a:t>
            </a:r>
            <a:r>
              <a:rPr lang="zh-CN" altLang="en-US" sz="2000" b="1" dirty="0">
                <a:solidFill>
                  <a:srgbClr val="E71B0B"/>
                </a:solidFill>
              </a:rPr>
              <a:t>入</a:t>
            </a:r>
            <a:r>
              <a:rPr lang="zh-CN" altLang="en-US" sz="2000" b="1" dirty="0" smtClean="0">
                <a:solidFill>
                  <a:srgbClr val="E71B0B"/>
                </a:solidFill>
              </a:rPr>
              <a:t>的论文成绩</a:t>
            </a:r>
            <a:r>
              <a:rPr lang="zh-CN" altLang="en-US" sz="2000" b="1" dirty="0">
                <a:solidFill>
                  <a:srgbClr val="E71B0B"/>
                </a:solidFill>
              </a:rPr>
              <a:t>，哪些学生未导</a:t>
            </a:r>
            <a:r>
              <a:rPr lang="zh-CN" altLang="en-US" sz="2000" b="1" dirty="0" smtClean="0">
                <a:solidFill>
                  <a:srgbClr val="E71B0B"/>
                </a:solidFill>
              </a:rPr>
              <a:t>入论文成绩</a:t>
            </a:r>
            <a:r>
              <a:rPr lang="zh-CN" altLang="en-US" sz="2000" b="1" dirty="0">
                <a:solidFill>
                  <a:srgbClr val="E71B0B"/>
                </a:solidFill>
              </a:rPr>
              <a:t>无法查询，希望可以查询未导</a:t>
            </a:r>
            <a:r>
              <a:rPr lang="zh-CN" altLang="en-US" sz="2000" b="1" dirty="0" smtClean="0">
                <a:solidFill>
                  <a:srgbClr val="E71B0B"/>
                </a:solidFill>
              </a:rPr>
              <a:t>入论文成绩</a:t>
            </a:r>
            <a:r>
              <a:rPr lang="zh-CN" altLang="en-US" sz="2000" b="1" dirty="0">
                <a:solidFill>
                  <a:srgbClr val="E71B0B"/>
                </a:solidFill>
              </a:rPr>
              <a:t>的学生，</a:t>
            </a:r>
            <a:r>
              <a:rPr lang="zh-CN" altLang="en-US" sz="2000" b="1" dirty="0" smtClean="0">
                <a:solidFill>
                  <a:srgbClr val="E71B0B"/>
                </a:solidFill>
              </a:rPr>
              <a:t>方便总部管理员督促</a:t>
            </a:r>
            <a:r>
              <a:rPr lang="zh-CN" altLang="en-US" sz="2000" b="1" dirty="0">
                <a:solidFill>
                  <a:srgbClr val="E71B0B"/>
                </a:solidFill>
              </a:rPr>
              <a:t>函授站导入论文成绩</a:t>
            </a:r>
            <a:r>
              <a:rPr lang="zh-CN" altLang="en-US" sz="2000" b="1" dirty="0" smtClean="0">
                <a:solidFill>
                  <a:srgbClr val="E71B0B"/>
                </a:solidFill>
              </a:rPr>
              <a:t>。</a:t>
            </a:r>
            <a:endParaRPr lang="en-US" altLang="zh-CN" sz="2000" b="1" dirty="0" smtClean="0">
              <a:solidFill>
                <a:srgbClr val="E71B0B"/>
              </a:solidFill>
            </a:endParaRPr>
          </a:p>
          <a:p>
            <a:pPr algn="l">
              <a:lnSpc>
                <a:spcPct val="150000"/>
              </a:lnSpc>
            </a:pPr>
            <a:endParaRPr lang="en-US" altLang="zh-CN" sz="2000" dirty="0" smtClean="0">
              <a:solidFill>
                <a:srgbClr val="E71B0B"/>
              </a:solidFill>
            </a:endParaRPr>
          </a:p>
          <a:p>
            <a:pPr algn="l">
              <a:lnSpc>
                <a:spcPct val="150000"/>
              </a:lnSpc>
            </a:pPr>
            <a:endParaRPr lang="en-US" altLang="zh-CN" sz="2000" dirty="0">
              <a:solidFill>
                <a:srgbClr val="E71B0B"/>
              </a:solidFill>
            </a:endParaRPr>
          </a:p>
          <a:p>
            <a:pPr algn="l">
              <a:lnSpc>
                <a:spcPct val="150000"/>
              </a:lnSpc>
            </a:pPr>
            <a:endParaRPr lang="en-US" altLang="zh-CN" sz="900" dirty="0" smtClean="0">
              <a:solidFill>
                <a:srgbClr val="E71B0B"/>
              </a:solidFill>
            </a:endParaRPr>
          </a:p>
          <a:p>
            <a:pPr algn="l">
              <a:lnSpc>
                <a:spcPct val="150000"/>
              </a:lnSpc>
            </a:pPr>
            <a:endParaRPr lang="zh-CN" altLang="en-US" sz="900" dirty="0">
              <a:solidFill>
                <a:srgbClr val="E71B0B"/>
              </a:solidFill>
            </a:endParaRPr>
          </a:p>
        </p:txBody>
      </p:sp>
      <p:graphicFrame>
        <p:nvGraphicFramePr>
          <p:cNvPr id="5" name="图示 4"/>
          <p:cNvGraphicFramePr/>
          <p:nvPr/>
        </p:nvGraphicFramePr>
        <p:xfrm>
          <a:off x="272898" y="4109607"/>
          <a:ext cx="11016284" cy="1881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论文范围查询</a:t>
            </a:r>
            <a:r>
              <a:rPr lang="en-US" altLang="zh-CN" dirty="0" smtClean="0"/>
              <a:t>-</a:t>
            </a:r>
            <a:r>
              <a:rPr lang="zh-CN" altLang="en-US" dirty="0" smtClean="0"/>
              <a:t>学院管理员</a:t>
            </a:r>
            <a:r>
              <a:rPr lang="en-US" altLang="zh-CN" dirty="0" smtClean="0"/>
              <a:t>/</a:t>
            </a:r>
            <a:r>
              <a:rPr lang="zh-CN" altLang="en-US" dirty="0" smtClean="0"/>
              <a:t>函授站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9356" y="2636912"/>
            <a:ext cx="10405156" cy="435351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26460" y="1313053"/>
            <a:ext cx="1044116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2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2200" b="1" dirty="0" smtClean="0">
                <a:solidFill>
                  <a:srgbClr val="FF0000"/>
                </a:solidFill>
              </a:rPr>
              <a:t>、导出</a:t>
            </a:r>
            <a:r>
              <a:rPr lang="zh-CN" altLang="en-US" sz="2200" b="1" dirty="0">
                <a:solidFill>
                  <a:srgbClr val="FF0000"/>
                </a:solidFill>
              </a:rPr>
              <a:t>的文件为一个</a:t>
            </a:r>
            <a:r>
              <a:rPr lang="en-US" altLang="zh-CN" sz="2200" b="1" dirty="0">
                <a:solidFill>
                  <a:srgbClr val="FF0000"/>
                </a:solidFill>
              </a:rPr>
              <a:t>.zip</a:t>
            </a:r>
            <a:r>
              <a:rPr lang="zh-CN" altLang="en-US" sz="2200" b="1" dirty="0">
                <a:solidFill>
                  <a:srgbClr val="FF0000"/>
                </a:solidFill>
              </a:rPr>
              <a:t>格式的压缩包，每一个文件按函授</a:t>
            </a:r>
            <a:r>
              <a:rPr lang="zh-CN" altLang="en-US" sz="2200" b="1" dirty="0" smtClean="0">
                <a:solidFill>
                  <a:srgbClr val="FF0000"/>
                </a:solidFill>
              </a:rPr>
              <a:t>站分开，</a:t>
            </a:r>
            <a:r>
              <a:rPr lang="zh-CN" altLang="en-US" sz="2200" b="1" dirty="0">
                <a:solidFill>
                  <a:srgbClr val="FF0000"/>
                </a:solidFill>
              </a:rPr>
              <a:t>每一</a:t>
            </a:r>
            <a:r>
              <a:rPr lang="zh-CN" altLang="en-US" sz="2200" b="1" dirty="0" smtClean="0">
                <a:solidFill>
                  <a:srgbClr val="FF0000"/>
                </a:solidFill>
              </a:rPr>
              <a:t>个</a:t>
            </a:r>
            <a:r>
              <a:rPr lang="en-US" altLang="zh-CN" sz="2200" b="1" dirty="0" smtClean="0">
                <a:solidFill>
                  <a:srgbClr val="FF0000"/>
                </a:solidFill>
              </a:rPr>
              <a:t>Excel</a:t>
            </a:r>
            <a:r>
              <a:rPr lang="zh-CN" altLang="en-US" sz="2200" b="1" dirty="0" smtClean="0">
                <a:solidFill>
                  <a:srgbClr val="FF0000"/>
                </a:solidFill>
              </a:rPr>
              <a:t>文件</a:t>
            </a:r>
            <a:r>
              <a:rPr lang="zh-CN" altLang="en-US" sz="2200" b="1" dirty="0">
                <a:solidFill>
                  <a:srgbClr val="FF0000"/>
                </a:solidFill>
              </a:rPr>
              <a:t>以函授站名称命名</a:t>
            </a:r>
            <a:endParaRPr lang="en-US" altLang="zh-CN" sz="2200" b="1" dirty="0" smtClean="0">
              <a:solidFill>
                <a:srgbClr val="FF0000"/>
              </a:solidFill>
            </a:endParaRPr>
          </a:p>
          <a:p>
            <a:pPr algn="l"/>
            <a:r>
              <a:rPr lang="en-US" altLang="zh-CN" sz="22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2200" b="1" dirty="0" smtClean="0">
                <a:solidFill>
                  <a:srgbClr val="FF0000"/>
                </a:solidFill>
              </a:rPr>
              <a:t>、函授站只能导出本</a:t>
            </a:r>
            <a:r>
              <a:rPr lang="zh-CN" altLang="en-US" sz="2200" b="1" dirty="0">
                <a:solidFill>
                  <a:srgbClr val="FF0000"/>
                </a:solidFill>
              </a:rPr>
              <a:t>函授站论文课程状态为学习中的学生</a:t>
            </a:r>
            <a:r>
              <a:rPr lang="zh-CN" altLang="en-US" sz="2200" b="1" dirty="0" smtClean="0">
                <a:solidFill>
                  <a:srgbClr val="FF0000"/>
                </a:solidFill>
              </a:rPr>
              <a:t>数据；</a:t>
            </a:r>
            <a:endParaRPr lang="en-US" altLang="zh-CN" sz="2200" b="1" dirty="0" smtClean="0">
              <a:solidFill>
                <a:srgbClr val="FF0000"/>
              </a:solidFill>
            </a:endParaRPr>
          </a:p>
          <a:p>
            <a:pPr algn="l"/>
            <a:r>
              <a:rPr lang="en-US" altLang="zh-CN" sz="22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2200" b="1" dirty="0" smtClean="0">
                <a:solidFill>
                  <a:srgbClr val="FF0000"/>
                </a:solidFill>
              </a:rPr>
              <a:t>、函授站导出的文件填写必填字段之后，通过论文成绩导入功能可以直接使用；</a:t>
            </a:r>
            <a:endParaRPr lang="zh-CN" altLang="en-US" sz="2200" b="1" dirty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3141743"/>
            <a:ext cx="11021226" cy="34203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dirty="0"/>
              <a:t>论文成绩导</a:t>
            </a:r>
            <a:r>
              <a:rPr lang="zh-CN" altLang="en-US" dirty="0" smtClean="0"/>
              <a:t>入</a:t>
            </a:r>
            <a:r>
              <a:rPr lang="en-US" altLang="zh-CN" dirty="0" smtClean="0"/>
              <a:t>-</a:t>
            </a:r>
            <a:r>
              <a:rPr lang="zh-CN" altLang="en-US" dirty="0" smtClean="0"/>
              <a:t>学院</a:t>
            </a:r>
            <a:r>
              <a:rPr lang="en-US" altLang="zh-CN" dirty="0" smtClean="0"/>
              <a:t>/</a:t>
            </a:r>
            <a:r>
              <a:rPr lang="zh-CN" altLang="en-US" dirty="0" smtClean="0"/>
              <a:t>函授站管理员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30993" y="1357298"/>
            <a:ext cx="10613579" cy="4861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rgbClr val="C00000"/>
                </a:solidFill>
              </a:rPr>
              <a:t>论文</a:t>
            </a:r>
            <a:r>
              <a:rPr lang="zh-CN" altLang="en-US" sz="2400" dirty="0">
                <a:solidFill>
                  <a:srgbClr val="C00000"/>
                </a:solidFill>
              </a:rPr>
              <a:t>写作在线下进行</a:t>
            </a:r>
            <a:r>
              <a:rPr lang="zh-CN" altLang="en-US" sz="2400" dirty="0" smtClean="0">
                <a:solidFill>
                  <a:srgbClr val="C00000"/>
                </a:solidFill>
              </a:rPr>
              <a:t>，这个功能只是将</a:t>
            </a:r>
            <a:r>
              <a:rPr lang="zh-CN" altLang="en-US" sz="2400" dirty="0">
                <a:solidFill>
                  <a:srgbClr val="C00000"/>
                </a:solidFill>
              </a:rPr>
              <a:t>最终成绩导入</a:t>
            </a:r>
            <a:r>
              <a:rPr lang="zh-CN" altLang="en-US" sz="2400" dirty="0" smtClean="0">
                <a:solidFill>
                  <a:srgbClr val="C00000"/>
                </a:solidFill>
              </a:rPr>
              <a:t>平台；</a:t>
            </a:r>
            <a:endParaRPr lang="en-US" altLang="zh-CN" sz="2400" dirty="0" smtClean="0">
              <a:solidFill>
                <a:srgbClr val="C00000"/>
              </a:solidFill>
            </a:endParaRPr>
          </a:p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rgbClr val="C00000"/>
                </a:solidFill>
              </a:rPr>
              <a:t>学院总部、函授站管理员角色都可以操作导入；</a:t>
            </a:r>
            <a:endParaRPr lang="en-US" altLang="zh-CN" sz="2400" dirty="0" smtClean="0">
              <a:solidFill>
                <a:srgbClr val="C00000"/>
              </a:solidFill>
            </a:endParaRPr>
          </a:p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rgbClr val="C00000"/>
                </a:solidFill>
              </a:rPr>
              <a:t>导</a:t>
            </a:r>
            <a:r>
              <a:rPr lang="zh-CN" altLang="en-US" sz="2400" dirty="0">
                <a:solidFill>
                  <a:srgbClr val="C00000"/>
                </a:solidFill>
              </a:rPr>
              <a:t>入文件字段包括：学生姓名</a:t>
            </a:r>
            <a:r>
              <a:rPr lang="zh-CN" altLang="en-US" sz="2400" dirty="0" smtClean="0">
                <a:solidFill>
                  <a:srgbClr val="C00000"/>
                </a:solidFill>
              </a:rPr>
              <a:t>、学号、用户名</a:t>
            </a:r>
            <a:r>
              <a:rPr lang="zh-CN" altLang="en-US" sz="2400" dirty="0">
                <a:solidFill>
                  <a:srgbClr val="C00000"/>
                </a:solidFill>
              </a:rPr>
              <a:t>、论文题目、论文英文题目、论文最终</a:t>
            </a:r>
            <a:r>
              <a:rPr lang="zh-CN" altLang="en-US" sz="2400" dirty="0" smtClean="0">
                <a:solidFill>
                  <a:srgbClr val="C00000"/>
                </a:solidFill>
              </a:rPr>
              <a:t>成绩，论文指导教师</a:t>
            </a:r>
            <a:r>
              <a:rPr lang="en-US" altLang="zh-CN" sz="2400" dirty="0" smtClean="0">
                <a:solidFill>
                  <a:srgbClr val="C00000"/>
                </a:solidFill>
              </a:rPr>
              <a:t>;</a:t>
            </a:r>
            <a:r>
              <a:rPr lang="zh-CN" altLang="en-US" sz="2400" dirty="0" smtClean="0">
                <a:solidFill>
                  <a:srgbClr val="C00000"/>
                </a:solidFill>
              </a:rPr>
              <a:t>其中学号、</a:t>
            </a:r>
            <a:r>
              <a:rPr lang="zh-CN" altLang="en-US" sz="2400" dirty="0">
                <a:solidFill>
                  <a:srgbClr val="C00000"/>
                </a:solidFill>
              </a:rPr>
              <a:t>论文题目、论文最终成绩为必填</a:t>
            </a:r>
            <a:r>
              <a:rPr lang="zh-CN" altLang="en-US" sz="2400" dirty="0" smtClean="0">
                <a:solidFill>
                  <a:srgbClr val="C00000"/>
                </a:solidFill>
              </a:rPr>
              <a:t>字段；论文</a:t>
            </a:r>
            <a:r>
              <a:rPr lang="zh-CN" altLang="en-US" sz="2400" dirty="0">
                <a:solidFill>
                  <a:srgbClr val="C00000"/>
                </a:solidFill>
              </a:rPr>
              <a:t>成绩只能输入</a:t>
            </a:r>
            <a:r>
              <a:rPr lang="en-US" altLang="zh-CN" sz="2400" dirty="0">
                <a:solidFill>
                  <a:srgbClr val="C00000"/>
                </a:solidFill>
              </a:rPr>
              <a:t>0-100</a:t>
            </a:r>
            <a:r>
              <a:rPr lang="zh-CN" altLang="en-US" sz="2400" dirty="0">
                <a:solidFill>
                  <a:srgbClr val="C00000"/>
                </a:solidFill>
              </a:rPr>
              <a:t>的数字，保留</a:t>
            </a:r>
            <a:r>
              <a:rPr lang="en-US" altLang="zh-CN" sz="2400" dirty="0">
                <a:solidFill>
                  <a:srgbClr val="C00000"/>
                </a:solidFill>
              </a:rPr>
              <a:t>1</a:t>
            </a:r>
            <a:r>
              <a:rPr lang="zh-CN" altLang="en-US" sz="2400" dirty="0">
                <a:solidFill>
                  <a:srgbClr val="C00000"/>
                </a:solidFill>
              </a:rPr>
              <a:t>位</a:t>
            </a:r>
            <a:r>
              <a:rPr lang="zh-CN" altLang="en-US" sz="2400" dirty="0" smtClean="0">
                <a:solidFill>
                  <a:srgbClr val="C00000"/>
                </a:solidFill>
              </a:rPr>
              <a:t>小数；</a:t>
            </a:r>
            <a:endParaRPr lang="en-US" altLang="zh-CN" sz="2400" dirty="0" smtClean="0">
              <a:solidFill>
                <a:srgbClr val="C00000"/>
              </a:solidFill>
            </a:endParaRPr>
          </a:p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b="1" dirty="0" smtClean="0">
                <a:solidFill>
                  <a:srgbClr val="C00000"/>
                </a:solidFill>
              </a:rPr>
              <a:t>论文</a:t>
            </a:r>
            <a:r>
              <a:rPr lang="zh-CN" altLang="en-US" sz="2400" b="1" dirty="0">
                <a:solidFill>
                  <a:srgbClr val="C00000"/>
                </a:solidFill>
              </a:rPr>
              <a:t>成绩未发布前，同一论文批次允许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多次</a:t>
            </a:r>
            <a:r>
              <a:rPr lang="zh-CN" altLang="en-US" sz="2400" b="1" dirty="0">
                <a:solidFill>
                  <a:srgbClr val="C00000"/>
                </a:solidFill>
              </a:rPr>
              <a:t>导入成绩，采用递增模式增加数据；即没有的要新增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，已存在</a:t>
            </a:r>
            <a:r>
              <a:rPr lang="zh-CN" altLang="en-US" sz="2400" b="1" dirty="0">
                <a:solidFill>
                  <a:srgbClr val="C00000"/>
                </a:solidFill>
              </a:rPr>
              <a:t>的以最后一次导入成绩为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准</a:t>
            </a:r>
            <a:endParaRPr lang="en-US" altLang="zh-CN" sz="2400" b="1" dirty="0" smtClean="0">
              <a:solidFill>
                <a:srgbClr val="C00000"/>
              </a:solidFill>
            </a:endParaRPr>
          </a:p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rgbClr val="C00000"/>
                </a:solidFill>
              </a:rPr>
              <a:t>函授</a:t>
            </a:r>
            <a:r>
              <a:rPr lang="zh-CN" altLang="en-US" sz="2400" dirty="0">
                <a:solidFill>
                  <a:srgbClr val="C00000"/>
                </a:solidFill>
              </a:rPr>
              <a:t>站</a:t>
            </a:r>
            <a:r>
              <a:rPr lang="zh-CN" altLang="en-US" sz="2400" dirty="0" smtClean="0">
                <a:solidFill>
                  <a:srgbClr val="C00000"/>
                </a:solidFill>
              </a:rPr>
              <a:t>用户操作导</a:t>
            </a:r>
            <a:r>
              <a:rPr lang="zh-CN" altLang="en-US" sz="2400" dirty="0">
                <a:solidFill>
                  <a:srgbClr val="C00000"/>
                </a:solidFill>
              </a:rPr>
              <a:t>入，只能导入本函授站内学生的论文成绩</a:t>
            </a:r>
            <a:endParaRPr lang="zh-CN" altLang="en-US" sz="2400" dirty="0">
              <a:solidFill>
                <a:srgbClr val="C00000"/>
              </a:solidFill>
            </a:endParaRPr>
          </a:p>
          <a:p>
            <a:pPr algn="l"/>
            <a:endParaRPr lang="zh-CN" altLang="en-US" sz="2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dirty="0"/>
              <a:t>论文成绩导</a:t>
            </a:r>
            <a:r>
              <a:rPr lang="zh-CN" altLang="en-US" dirty="0" smtClean="0"/>
              <a:t>入</a:t>
            </a:r>
            <a:r>
              <a:rPr lang="en-US" altLang="zh-CN" dirty="0" smtClean="0"/>
              <a:t>-</a:t>
            </a:r>
            <a:r>
              <a:rPr lang="zh-CN" altLang="en-US" dirty="0" smtClean="0"/>
              <a:t>学院</a:t>
            </a:r>
            <a:r>
              <a:rPr lang="en-US" altLang="zh-CN" dirty="0" smtClean="0"/>
              <a:t>/</a:t>
            </a:r>
            <a:r>
              <a:rPr lang="zh-CN" altLang="en-US" dirty="0" smtClean="0"/>
              <a:t>函授站管理员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0993" y="1492962"/>
            <a:ext cx="5501011" cy="360718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7728" y="2996952"/>
            <a:ext cx="7416824" cy="33906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dirty="0"/>
              <a:t>论文稿件管理</a:t>
            </a:r>
            <a:r>
              <a:rPr lang="en-US" altLang="zh-CN" dirty="0"/>
              <a:t>-</a:t>
            </a:r>
            <a:r>
              <a:rPr lang="zh-CN" altLang="en-US" dirty="0"/>
              <a:t>学院管理员</a:t>
            </a:r>
            <a:r>
              <a:rPr lang="en-US" altLang="zh-CN" dirty="0"/>
              <a:t>/</a:t>
            </a:r>
            <a:r>
              <a:rPr lang="zh-CN" altLang="en-US" dirty="0"/>
              <a:t>函授站管理员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59396" y="1376772"/>
            <a:ext cx="10836264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E71B0B"/>
                </a:solidFill>
              </a:rPr>
              <a:t>1</a:t>
            </a:r>
            <a:r>
              <a:rPr lang="zh-CN" altLang="en-US" sz="2400" b="1" dirty="0" smtClean="0">
                <a:solidFill>
                  <a:srgbClr val="E71B0B"/>
                </a:solidFill>
              </a:rPr>
              <a:t>、函授</a:t>
            </a:r>
            <a:r>
              <a:rPr lang="zh-CN" altLang="en-US" sz="2400" b="1" dirty="0">
                <a:solidFill>
                  <a:srgbClr val="E71B0B"/>
                </a:solidFill>
              </a:rPr>
              <a:t>站上传</a:t>
            </a:r>
            <a:r>
              <a:rPr lang="zh-CN" altLang="en-US" sz="2400" b="1" dirty="0" smtClean="0">
                <a:solidFill>
                  <a:srgbClr val="E71B0B"/>
                </a:solidFill>
              </a:rPr>
              <a:t>稿件会判断</a:t>
            </a:r>
            <a:r>
              <a:rPr lang="zh-CN" altLang="en-US" sz="2400" b="1" dirty="0">
                <a:solidFill>
                  <a:srgbClr val="E71B0B"/>
                </a:solidFill>
              </a:rPr>
              <a:t>所上传文件的对应学生，是否为本函授站学生，不是本函授站学生，不可上</a:t>
            </a:r>
            <a:r>
              <a:rPr lang="zh-CN" altLang="en-US" sz="2400" b="1" dirty="0" smtClean="0">
                <a:solidFill>
                  <a:srgbClr val="E71B0B"/>
                </a:solidFill>
              </a:rPr>
              <a:t>传</a:t>
            </a:r>
            <a:r>
              <a:rPr lang="zh-CN" altLang="en-US" sz="2400" b="1" dirty="0">
                <a:solidFill>
                  <a:srgbClr val="E71B0B"/>
                </a:solidFill>
              </a:rPr>
              <a:t>；</a:t>
            </a:r>
            <a:endParaRPr lang="en-US" altLang="zh-CN" sz="2400" b="1" dirty="0" smtClean="0">
              <a:solidFill>
                <a:srgbClr val="E71B0B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E71B0B"/>
                </a:solidFill>
              </a:rPr>
              <a:t>2</a:t>
            </a:r>
            <a:r>
              <a:rPr lang="zh-CN" altLang="en-US" sz="2400" b="1" dirty="0" smtClean="0">
                <a:solidFill>
                  <a:srgbClr val="E71B0B"/>
                </a:solidFill>
              </a:rPr>
              <a:t>、多次</a:t>
            </a:r>
            <a:r>
              <a:rPr lang="zh-CN" altLang="en-US" sz="2400" b="1" dirty="0">
                <a:solidFill>
                  <a:srgbClr val="E71B0B"/>
                </a:solidFill>
              </a:rPr>
              <a:t>导</a:t>
            </a:r>
            <a:r>
              <a:rPr lang="zh-CN" altLang="en-US" sz="2400" b="1" dirty="0" smtClean="0">
                <a:solidFill>
                  <a:srgbClr val="E71B0B"/>
                </a:solidFill>
              </a:rPr>
              <a:t>入采用覆盖原则，</a:t>
            </a:r>
            <a:r>
              <a:rPr lang="zh-CN" altLang="en-US" sz="2400" b="1" dirty="0">
                <a:solidFill>
                  <a:srgbClr val="E71B0B"/>
                </a:solidFill>
              </a:rPr>
              <a:t>保留最新的论文</a:t>
            </a:r>
            <a:r>
              <a:rPr lang="zh-CN" altLang="en-US" sz="2400" b="1" dirty="0" smtClean="0">
                <a:solidFill>
                  <a:srgbClr val="E71B0B"/>
                </a:solidFill>
              </a:rPr>
              <a:t>数据；</a:t>
            </a:r>
            <a:endParaRPr lang="en-US" altLang="zh-CN" sz="2400" b="1" dirty="0" smtClean="0">
              <a:solidFill>
                <a:srgbClr val="E71B0B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E71B0B"/>
                </a:solidFill>
              </a:rPr>
              <a:t>3</a:t>
            </a:r>
            <a:r>
              <a:rPr lang="zh-CN" altLang="en-US" sz="2400" b="1" dirty="0">
                <a:solidFill>
                  <a:srgbClr val="E71B0B"/>
                </a:solidFill>
              </a:rPr>
              <a:t>、</a:t>
            </a:r>
            <a:r>
              <a:rPr lang="zh-CN" altLang="en-US" sz="2400" b="1" dirty="0" smtClean="0">
                <a:solidFill>
                  <a:srgbClr val="E71B0B"/>
                </a:solidFill>
              </a:rPr>
              <a:t>论文稿件命名规则：</a:t>
            </a:r>
            <a:r>
              <a:rPr lang="zh-CN" altLang="en-US" sz="2400" b="1" dirty="0">
                <a:solidFill>
                  <a:srgbClr val="E71B0B"/>
                </a:solidFill>
              </a:rPr>
              <a:t>学号，根据学号匹配到相应的学生</a:t>
            </a:r>
            <a:r>
              <a:rPr lang="zh-CN" altLang="en-US" sz="2400" b="1" dirty="0" smtClean="0">
                <a:solidFill>
                  <a:srgbClr val="E71B0B"/>
                </a:solidFill>
              </a:rPr>
              <a:t>身上，上</a:t>
            </a:r>
            <a:r>
              <a:rPr lang="zh-CN" altLang="en-US" sz="2400" b="1" dirty="0">
                <a:solidFill>
                  <a:srgbClr val="E71B0B"/>
                </a:solidFill>
              </a:rPr>
              <a:t>传后，系统自动将学生对应的论文修改命名，为“学号</a:t>
            </a:r>
            <a:r>
              <a:rPr lang="en-US" altLang="zh-CN" sz="2400" b="1" dirty="0">
                <a:solidFill>
                  <a:srgbClr val="E71B0B"/>
                </a:solidFill>
              </a:rPr>
              <a:t>+</a:t>
            </a:r>
            <a:r>
              <a:rPr lang="zh-CN" altLang="en-US" sz="2400" b="1" dirty="0">
                <a:solidFill>
                  <a:srgbClr val="E71B0B"/>
                </a:solidFill>
              </a:rPr>
              <a:t>姓名</a:t>
            </a:r>
            <a:r>
              <a:rPr lang="zh-CN" altLang="en-US" sz="2400" b="1" dirty="0" smtClean="0">
                <a:solidFill>
                  <a:srgbClr val="E71B0B"/>
                </a:solidFill>
              </a:rPr>
              <a:t>”；</a:t>
            </a:r>
            <a:endParaRPr lang="en-US" altLang="zh-CN" sz="2400" b="1" dirty="0" smtClean="0">
              <a:solidFill>
                <a:srgbClr val="E71B0B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E71B0B"/>
                </a:solidFill>
              </a:rPr>
              <a:t>4</a:t>
            </a:r>
            <a:r>
              <a:rPr lang="zh-CN" altLang="en-US" sz="2400" b="1" dirty="0" smtClean="0">
                <a:solidFill>
                  <a:srgbClr val="E71B0B"/>
                </a:solidFill>
              </a:rPr>
              <a:t>、可以批量下载和删除论文稿件；</a:t>
            </a:r>
            <a:endParaRPr lang="en-US" altLang="zh-CN" sz="2400" b="1" dirty="0" smtClean="0">
              <a:solidFill>
                <a:srgbClr val="E71B0B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E71B0B"/>
                </a:solidFill>
              </a:rPr>
              <a:t>5</a:t>
            </a:r>
            <a:r>
              <a:rPr lang="zh-CN" altLang="en-US" sz="2400" b="1" dirty="0">
                <a:solidFill>
                  <a:srgbClr val="E71B0B"/>
                </a:solidFill>
              </a:rPr>
              <a:t>、函授站用户上传</a:t>
            </a:r>
            <a:r>
              <a:rPr lang="zh-CN" altLang="en-US" sz="2400" b="1" dirty="0" smtClean="0">
                <a:solidFill>
                  <a:srgbClr val="E71B0B"/>
                </a:solidFill>
              </a:rPr>
              <a:t>，受论文批次中设置的</a:t>
            </a:r>
            <a:r>
              <a:rPr lang="zh-CN" altLang="zh-CN" sz="2400" b="1" dirty="0" smtClean="0">
                <a:solidFill>
                  <a:srgbClr val="FF0000"/>
                </a:solidFill>
              </a:rPr>
              <a:t>函授</a:t>
            </a:r>
            <a:r>
              <a:rPr lang="zh-CN" altLang="en-US" sz="2400" b="1" dirty="0">
                <a:solidFill>
                  <a:srgbClr val="FF0000"/>
                </a:solidFill>
              </a:rPr>
              <a:t>稿件上传起止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时间限制，总部不受此时间限制；</a:t>
            </a:r>
            <a:endParaRPr lang="zh-CN" altLang="en-US" sz="24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PP_MARK_KEY" val="b45f778c-09d7-4fd2-8521-68451e7f6ab1"/>
  <p:tag name="COMMONDATA" val="eyJoZGlkIjoiOGZlM2RmZWE3YmU2N2I1NjE3NDRmMWQ0ZDcwNTA1ZTUifQ=="/>
  <p:tag name="commondata" val="eyJoZGlkIjoiZTU1ZGQ0YWNhMDFiYmQwZTQ4NjlkYjE3YjM5ZWQzZTA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1311</Words>
  <Application>WPS 演示</Application>
  <PresentationFormat>宽屏</PresentationFormat>
  <Paragraphs>70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Wingdings</vt:lpstr>
      <vt:lpstr>Wingdings</vt:lpstr>
      <vt:lpstr>Calibri</vt:lpstr>
      <vt:lpstr>Gill Sans</vt:lpstr>
      <vt:lpstr>Gill Sans MT</vt:lpstr>
      <vt:lpstr>微软雅黑</vt:lpstr>
      <vt:lpstr>华文细黑</vt:lpstr>
      <vt:lpstr>Arial Unicode MS</vt:lpstr>
      <vt:lpstr>Office 主题​​</vt:lpstr>
      <vt:lpstr>PowerPoint 演示文稿</vt:lpstr>
      <vt:lpstr>PowerPoint 演示文稿</vt:lpstr>
      <vt:lpstr>论文简版流程图-角色分工</vt:lpstr>
      <vt:lpstr>PowerPoint 演示文稿</vt:lpstr>
      <vt:lpstr>论文范围查询-学院管理员/函授站</vt:lpstr>
      <vt:lpstr>论文范围查询-学院管理员/函授站</vt:lpstr>
      <vt:lpstr>论文成绩导入-学院/函授站管理员</vt:lpstr>
      <vt:lpstr>论文成绩导入-学院/函授站管理员</vt:lpstr>
      <vt:lpstr>论文稿件管理-学院管理员/函授站管理员</vt:lpstr>
      <vt:lpstr>论文稿件管理-学院管理员/函授站管理员</vt:lpstr>
      <vt:lpstr>论文稿件管理-学生端上传论文稿件</vt:lpstr>
      <vt:lpstr>论文稿件管理-学生端上传论文稿件</vt:lpstr>
      <vt:lpstr>查看论文成绩-学生端</vt:lpstr>
      <vt:lpstr>查看论文成绩-学生端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Lenovo</cp:lastModifiedBy>
  <cp:revision>176</cp:revision>
  <dcterms:created xsi:type="dcterms:W3CDTF">2019-06-19T02:08:00Z</dcterms:created>
  <dcterms:modified xsi:type="dcterms:W3CDTF">2023-12-19T00:38:24Z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2052-12.1.0.15990</vt:lpwstr>
  </property>
  <property fmtid="{D5CDD505-2E9C-101B-9397-08002B2CF9AE}" pid="3" name="ICV">
    <vt:lpwstr>57C6ADD424E843F9A144628B2CD605CD</vt:lpwstr>
  </property>
</Properties>
</file>